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0"/>
  </p:notesMasterIdLst>
  <p:sldIdLst>
    <p:sldId id="256" r:id="rId2"/>
    <p:sldId id="306" r:id="rId3"/>
    <p:sldId id="302" r:id="rId4"/>
    <p:sldId id="303" r:id="rId5"/>
    <p:sldId id="304" r:id="rId6"/>
    <p:sldId id="305" r:id="rId7"/>
    <p:sldId id="307" r:id="rId8"/>
    <p:sldId id="309" r:id="rId9"/>
    <p:sldId id="310" r:id="rId10"/>
    <p:sldId id="311" r:id="rId11"/>
    <p:sldId id="33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</p:sldIdLst>
  <p:sldSz cx="9144000" cy="6858000" type="screen4x3"/>
  <p:notesSz cx="6623050" cy="9810750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51"/>
    <p:restoredTop sz="94770"/>
  </p:normalViewPr>
  <p:slideViewPr>
    <p:cSldViewPr snapToGrid="0">
      <p:cViewPr varScale="1">
        <p:scale>
          <a:sx n="103" d="100"/>
          <a:sy n="103" d="100"/>
        </p:scale>
        <p:origin x="13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BF212C7-32AA-DB41-9FD8-2FC55A9192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02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3FE215D-872D-1A49-8902-B63DCF56AF9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52850" y="0"/>
            <a:ext cx="28702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C6A6B3D2-DF1B-E047-9F9D-DEA9CB86CC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735013"/>
            <a:ext cx="4908550" cy="3679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93F82D68-80AB-E040-9DFE-27A7CE8AEA9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2650" y="4660900"/>
            <a:ext cx="4857750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1FC5594F-3832-9849-9702-C8E41F2935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0213"/>
            <a:ext cx="28702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455744C9-7DEE-4146-854C-DA3AF73AA8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52850" y="9320213"/>
            <a:ext cx="28702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5D1EB1-68A2-0846-ABDB-ACBA30F9DD8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85BAF28D-56AE-BB41-B7BB-55DC35F7DE4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17411" name="Group 3">
              <a:extLst>
                <a:ext uri="{FF2B5EF4-FFF2-40B4-BE49-F238E27FC236}">
                  <a16:creationId xmlns:a16="http://schemas.microsoft.com/office/drawing/2014/main" id="{28631D44-FF2A-2C4C-BDD7-696D4DF0EE5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17412" name="Freeform 4">
                <a:extLst>
                  <a:ext uri="{FF2B5EF4-FFF2-40B4-BE49-F238E27FC236}">
                    <a16:creationId xmlns:a16="http://schemas.microsoft.com/office/drawing/2014/main" id="{2C4E74E8-1E8D-E048-B3CC-BE9CDFFA953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3" name="Freeform 5">
                <a:extLst>
                  <a:ext uri="{FF2B5EF4-FFF2-40B4-BE49-F238E27FC236}">
                    <a16:creationId xmlns:a16="http://schemas.microsoft.com/office/drawing/2014/main" id="{AFD2F0E8-930B-5B4E-8EB7-CFD942440AE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4" name="Freeform 6">
                <a:extLst>
                  <a:ext uri="{FF2B5EF4-FFF2-40B4-BE49-F238E27FC236}">
                    <a16:creationId xmlns:a16="http://schemas.microsoft.com/office/drawing/2014/main" id="{59B2A77F-587B-BB4F-BE38-D23E8308C02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5" name="Freeform 7">
                <a:extLst>
                  <a:ext uri="{FF2B5EF4-FFF2-40B4-BE49-F238E27FC236}">
                    <a16:creationId xmlns:a16="http://schemas.microsoft.com/office/drawing/2014/main" id="{5D8E8BC3-EBDE-3349-9FD8-4B19FE0FB34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6" name="Freeform 8">
                <a:extLst>
                  <a:ext uri="{FF2B5EF4-FFF2-40B4-BE49-F238E27FC236}">
                    <a16:creationId xmlns:a16="http://schemas.microsoft.com/office/drawing/2014/main" id="{9059767E-91A8-A744-AF5F-29F049DA7D8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7" name="Freeform 9">
                <a:extLst>
                  <a:ext uri="{FF2B5EF4-FFF2-40B4-BE49-F238E27FC236}">
                    <a16:creationId xmlns:a16="http://schemas.microsoft.com/office/drawing/2014/main" id="{9183CFF6-A565-8B43-B074-2AAC97CAB3E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8" name="Freeform 10">
                <a:extLst>
                  <a:ext uri="{FF2B5EF4-FFF2-40B4-BE49-F238E27FC236}">
                    <a16:creationId xmlns:a16="http://schemas.microsoft.com/office/drawing/2014/main" id="{2DA01113-39EF-AB47-9D57-0CE1DA3F8F8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19" name="Freeform 11">
                <a:extLst>
                  <a:ext uri="{FF2B5EF4-FFF2-40B4-BE49-F238E27FC236}">
                    <a16:creationId xmlns:a16="http://schemas.microsoft.com/office/drawing/2014/main" id="{70EE764D-495B-B941-9D9F-DD335C22640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0" name="Freeform 12">
                <a:extLst>
                  <a:ext uri="{FF2B5EF4-FFF2-40B4-BE49-F238E27FC236}">
                    <a16:creationId xmlns:a16="http://schemas.microsoft.com/office/drawing/2014/main" id="{B7C0CE62-5984-064B-9C21-C7B472A8965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1" name="Freeform 13">
                <a:extLst>
                  <a:ext uri="{FF2B5EF4-FFF2-40B4-BE49-F238E27FC236}">
                    <a16:creationId xmlns:a16="http://schemas.microsoft.com/office/drawing/2014/main" id="{1BB26CB6-4A3B-364F-BAE0-CE197499B65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2" name="Freeform 14">
                <a:extLst>
                  <a:ext uri="{FF2B5EF4-FFF2-40B4-BE49-F238E27FC236}">
                    <a16:creationId xmlns:a16="http://schemas.microsoft.com/office/drawing/2014/main" id="{F90FA6D1-19A3-9140-97FF-55AD377D628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3" name="Freeform 15">
                <a:extLst>
                  <a:ext uri="{FF2B5EF4-FFF2-40B4-BE49-F238E27FC236}">
                    <a16:creationId xmlns:a16="http://schemas.microsoft.com/office/drawing/2014/main" id="{347350A8-07AA-7947-8DCB-D7F161547F0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4" name="Freeform 16">
                <a:extLst>
                  <a:ext uri="{FF2B5EF4-FFF2-40B4-BE49-F238E27FC236}">
                    <a16:creationId xmlns:a16="http://schemas.microsoft.com/office/drawing/2014/main" id="{B9F2B3FC-0595-2842-A300-1879865DCD73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5" name="Freeform 17">
                <a:extLst>
                  <a:ext uri="{FF2B5EF4-FFF2-40B4-BE49-F238E27FC236}">
                    <a16:creationId xmlns:a16="http://schemas.microsoft.com/office/drawing/2014/main" id="{839F3B44-E594-E24F-AF8D-C0584CB8F65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6" name="Freeform 18">
                <a:extLst>
                  <a:ext uri="{FF2B5EF4-FFF2-40B4-BE49-F238E27FC236}">
                    <a16:creationId xmlns:a16="http://schemas.microsoft.com/office/drawing/2014/main" id="{87ABF3D0-2C1A-E549-A1A1-4FB0459E25F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7" name="Freeform 19">
                <a:extLst>
                  <a:ext uri="{FF2B5EF4-FFF2-40B4-BE49-F238E27FC236}">
                    <a16:creationId xmlns:a16="http://schemas.microsoft.com/office/drawing/2014/main" id="{7033165E-03B1-774D-BB85-A685793D2C3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8" name="Freeform 20">
                <a:extLst>
                  <a:ext uri="{FF2B5EF4-FFF2-40B4-BE49-F238E27FC236}">
                    <a16:creationId xmlns:a16="http://schemas.microsoft.com/office/drawing/2014/main" id="{EAA46AF5-49CD-9847-840B-B5370A415A7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9" name="Freeform 21">
                <a:extLst>
                  <a:ext uri="{FF2B5EF4-FFF2-40B4-BE49-F238E27FC236}">
                    <a16:creationId xmlns:a16="http://schemas.microsoft.com/office/drawing/2014/main" id="{2CC1CDC3-0852-0749-9D0A-662B0F7DEB7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30" name="Freeform 22">
                <a:extLst>
                  <a:ext uri="{FF2B5EF4-FFF2-40B4-BE49-F238E27FC236}">
                    <a16:creationId xmlns:a16="http://schemas.microsoft.com/office/drawing/2014/main" id="{E6F6FBD3-479A-8B44-B2D0-0730547052E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7431" name="Freeform 23">
              <a:extLst>
                <a:ext uri="{FF2B5EF4-FFF2-40B4-BE49-F238E27FC236}">
                  <a16:creationId xmlns:a16="http://schemas.microsoft.com/office/drawing/2014/main" id="{169520A8-9E04-5A43-AB6B-A795A984992C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32" name="Freeform 24">
              <a:extLst>
                <a:ext uri="{FF2B5EF4-FFF2-40B4-BE49-F238E27FC236}">
                  <a16:creationId xmlns:a16="http://schemas.microsoft.com/office/drawing/2014/main" id="{0AA1955E-624E-B146-8599-F7C7D336C429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433" name="Rectangle 25">
            <a:extLst>
              <a:ext uri="{FF2B5EF4-FFF2-40B4-BE49-F238E27FC236}">
                <a16:creationId xmlns:a16="http://schemas.microsoft.com/office/drawing/2014/main" id="{CC159548-E3AD-444D-A29D-6768527DA4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17434" name="Rectangle 26">
            <a:extLst>
              <a:ext uri="{FF2B5EF4-FFF2-40B4-BE49-F238E27FC236}">
                <a16:creationId xmlns:a16="http://schemas.microsoft.com/office/drawing/2014/main" id="{300480C7-38F5-D241-8C36-EB9C9EE9D02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20EA6FAA-54D3-2546-9A4E-89D770852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7436" name="Rectangle 28">
            <a:extLst>
              <a:ext uri="{FF2B5EF4-FFF2-40B4-BE49-F238E27FC236}">
                <a16:creationId xmlns:a16="http://schemas.microsoft.com/office/drawing/2014/main" id="{E9E68045-7785-5D4C-B932-68A169AD81A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8BEF07C7-CDDE-DA4F-BFD8-6044C9D049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49CC4D7-CAC1-BC4E-AECD-3C3239E1A9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4D8ED9-3E5D-A34D-985A-1255ABE1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963B27-F7DD-2744-A915-4E7D39186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56B74B-0904-BB4C-AB2F-8A658AC8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6AF78-6133-CC45-9B34-502330EE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9F1B17-D5E1-9242-B153-23E82E29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A7870-3102-5946-A233-58765BE812F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723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11455E4-9D9E-6941-94DF-E682E3D46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88113" y="592138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279A98-BB94-6A4B-A3EA-862525520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8813" y="592138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9258E0-7F94-F446-A5A3-E775EAA7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892B0E-EAAF-4847-AE00-BA37875D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172027-D0F8-DA4E-8B4A-D0101A4D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0E84EF-12C0-5D48-84E9-5F752E2A5DF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7651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B0362-7D85-274C-AC10-8D64F79B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92138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1C4CA5-6D0E-3944-A01C-0D3401648F4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58813" y="211613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0AF2AC-B873-474A-8038-B06204536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424973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9449F1-EE94-DA48-9640-078D8769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81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A68C4D-A45C-1B40-9815-07FB14DF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7050" y="63833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0F4F68-DC49-D14D-8C54-7239C805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050" y="63833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065F1E2-FD4B-DF48-8615-C0ECBD7B10F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008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4FCB4-7097-2841-8B78-D5E07E3D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2D98B-FFA6-5847-88C6-88E341FC2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E6C80C-04BF-C24B-8F99-4C161241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70B075-4A65-D14C-8B39-14FECF02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D4283A-833B-AE41-9AAB-244DEC2D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78C86B-AC84-7545-BD29-D54A30CD7C2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252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D860F-992D-6F47-ACDF-5F93EDA7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467A1D-A91A-194F-B0F5-99240F727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F20B1C-CD4C-BC4C-890F-D306FAF1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FADA97-9C2E-BA4C-9B40-C7F2936A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069065-571A-114E-94C0-BDADC341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CE227-2C5E-4742-BC29-10C939BF4F2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56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F594F-6189-8042-9D0A-E4A704C8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F2FFE-6984-8A47-9433-7A279B0CD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813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0B3C8C-EF12-6144-9AC0-75421B6FD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1213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65F065-D3A3-3A45-99AF-2D404904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40D42-F1BE-E643-B653-75D37D3C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C3CAE7-9BA4-6E49-8C44-095571F1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6963D1-B6D4-464C-9E49-680B2F238DB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15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1F0E1-BAD5-6F42-A34E-EDCC78F9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6E13FF-33D4-7C4A-8984-25496E257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8EC2BB-049F-2147-9A26-97C8C01A0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9356D37-6AD3-0A4C-8FAA-0E1A48E08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7E2DFB-E637-D844-926D-ED001FEF4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B882F9-0C4E-054C-A4D4-68B54DFE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9E83EC-AC8E-684E-979F-1C6E458C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FC5EF0D-35C4-F54A-8F39-AB0105FD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E6084-5641-894E-AE5A-667E28B3EE0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901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0C7832-A91D-054A-8102-FE768BB2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F86AD6-897B-314A-81F6-418DD2C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6388D7C-219B-4E44-B887-CA07C315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1C7784-A730-204C-BB1B-0355A543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BCD9E1-653B-324A-B4C8-12FF08E105E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102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B530DD-7AD6-5240-9F36-B4C50425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B682FB-8989-0844-9A38-828E1304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FC16E9-84CE-D844-9D5F-81296B0D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58351E-C18F-BA42-A826-65A3B3612A5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797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D1740-B5A2-AF4C-8399-467105BB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78A739-5520-1249-BE4A-686B908C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749B89-272E-1340-BB16-05FF01210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CBFE89-4B28-4E43-AE3F-A5F98431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2629E7-BA10-8246-85A8-BE668E29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D4467C-1B69-BC45-9480-AC97886F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554F3-FD27-4648-81ED-BE32521FBF7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173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796C7-3905-6C43-BA75-3B468363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B6F69A-6323-7C4A-9556-ED8CCEDDF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FDF5A8-A64B-884F-BE50-AE7446D65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6FAFDE-4437-444A-A38C-DF6C6042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161E9C-AEB8-874F-AFD6-EA7E6076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566E27-329E-904E-AAFA-426453C7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040BFC-A319-B245-8B97-A5B09656E55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936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9" name="Rectangle 2073">
            <a:extLst>
              <a:ext uri="{FF2B5EF4-FFF2-40B4-BE49-F238E27FC236}">
                <a16:creationId xmlns:a16="http://schemas.microsoft.com/office/drawing/2014/main" id="{4A063153-0671-4644-9470-16955CA71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8813" y="5921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410" name="Rectangle 2074">
            <a:extLst>
              <a:ext uri="{FF2B5EF4-FFF2-40B4-BE49-F238E27FC236}">
                <a16:creationId xmlns:a16="http://schemas.microsoft.com/office/drawing/2014/main" id="{62F00693-AD69-234D-91EB-94633BF061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8813" y="211613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16411" name="Rectangle 2075">
            <a:extLst>
              <a:ext uri="{FF2B5EF4-FFF2-40B4-BE49-F238E27FC236}">
                <a16:creationId xmlns:a16="http://schemas.microsoft.com/office/drawing/2014/main" id="{3EECB2D5-AF2C-B949-9F96-5CB26395D56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881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/>
            </a:lvl1pPr>
          </a:lstStyle>
          <a:p>
            <a:endParaRPr lang="en-US" altLang="zh-TW"/>
          </a:p>
        </p:txBody>
      </p:sp>
      <p:sp>
        <p:nvSpPr>
          <p:cNvPr id="16412" name="Rectangle 2076">
            <a:extLst>
              <a:ext uri="{FF2B5EF4-FFF2-40B4-BE49-F238E27FC236}">
                <a16:creationId xmlns:a16="http://schemas.microsoft.com/office/drawing/2014/main" id="{92DD65E2-23BC-1D40-8036-6B398EB86B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67050" y="63833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en-US" altLang="zh-TW"/>
              <a:t>CHAPTER 8</a:t>
            </a:r>
          </a:p>
        </p:txBody>
      </p:sp>
      <p:sp>
        <p:nvSpPr>
          <p:cNvPr id="16413" name="Rectangle 2077">
            <a:extLst>
              <a:ext uri="{FF2B5EF4-FFF2-40B4-BE49-F238E27FC236}">
                <a16:creationId xmlns:a16="http://schemas.microsoft.com/office/drawing/2014/main" id="{FD7503B5-1EC1-9F40-9870-C13EC64E64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960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1438DD11-7C25-7443-B17A-19F375F27282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82A3C20-6A42-5746-A00E-5BA56708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FC03522-FB1F-6143-BD79-D3D12630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A4CF-0FFD-624F-9624-CD8549D874C5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89643A20-9718-5E41-9493-CA8A7B8A1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363" y="2171700"/>
            <a:ext cx="7772400" cy="1143000"/>
          </a:xfrm>
        </p:spPr>
        <p:txBody>
          <a:bodyPr/>
          <a:lstStyle/>
          <a:p>
            <a:r>
              <a:rPr lang="en-US" altLang="zh-TW" sz="2800" b="1" u="sng"/>
              <a:t>CHAPTER 8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DB067A6-AE46-EE4B-8094-4901371C71F3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819150" y="4040188"/>
            <a:ext cx="6400800" cy="17526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zh-TW" b="1"/>
              <a:t>HASHING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DCE56952-4E97-A947-8B29-3434E9BA5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4811713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000">
                <a:solidFill>
                  <a:srgbClr val="CC3300"/>
                </a:solidFill>
              </a:rPr>
              <a:t>All the programs in this file are selected from</a:t>
            </a:r>
          </a:p>
          <a:p>
            <a:pPr algn="l"/>
            <a:r>
              <a:rPr lang="en-US" altLang="zh-TW" sz="2000">
                <a:solidFill>
                  <a:srgbClr val="CC3300"/>
                </a:solidFill>
              </a:rPr>
              <a:t>	</a:t>
            </a:r>
            <a:r>
              <a:rPr lang="en-US" altLang="zh-TW" sz="2000"/>
              <a:t>Ellis Horowitz, Sartaj Sahni, and Susan Anderson-Freed</a:t>
            </a:r>
          </a:p>
          <a:p>
            <a:pPr algn="l"/>
            <a:r>
              <a:rPr lang="en-US" altLang="zh-TW" sz="2000"/>
              <a:t>	“Fundamentals of Data Structures in C”,</a:t>
            </a:r>
          </a:p>
          <a:p>
            <a:pPr algn="l"/>
            <a:endParaRPr lang="en-US" altLang="zh-TW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Folding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8281" y="886827"/>
            <a:ext cx="8859795" cy="5365691"/>
          </a:xfrm>
        </p:spPr>
        <p:txBody>
          <a:bodyPr/>
          <a:lstStyle/>
          <a:p>
            <a:r>
              <a:rPr lang="en-US" altLang="zh-TW" dirty="0"/>
              <a:t>The key </a:t>
            </a:r>
            <a:r>
              <a:rPr lang="en-US" altLang="zh-TW" i="1" dirty="0"/>
              <a:t>k</a:t>
            </a:r>
            <a:r>
              <a:rPr lang="en-US" altLang="zh-TW" dirty="0"/>
              <a:t> is partitioned into several parts, all of the same length. These partitions are then added together to obtain the hash address for </a:t>
            </a:r>
            <a:r>
              <a:rPr lang="en-US" altLang="zh-TW" i="1" dirty="0"/>
              <a:t>k</a:t>
            </a:r>
          </a:p>
          <a:p>
            <a:endParaRPr lang="en-US" altLang="zh-TW" i="1" dirty="0"/>
          </a:p>
          <a:p>
            <a:endParaRPr lang="en-US" altLang="zh-TW" i="1" dirty="0"/>
          </a:p>
          <a:p>
            <a:r>
              <a:rPr lang="en-US" altLang="zh-TW" dirty="0"/>
              <a:t>Two methods: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Shift folding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0E809EF-83CC-6847-AC73-A7625FC48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79860"/>
              </p:ext>
            </p:extLst>
          </p:nvPr>
        </p:nvGraphicFramePr>
        <p:xfrm>
          <a:off x="1152920" y="2949144"/>
          <a:ext cx="6762742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83053">
                  <a:extLst>
                    <a:ext uri="{9D8B030D-6E8A-4147-A177-3AD203B41FA5}">
                      <a16:colId xmlns:a16="http://schemas.microsoft.com/office/drawing/2014/main" val="4071515129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3554215231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727127950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1013418489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1333914504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827017259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3274721539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2178314825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2101701305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535599814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3623456413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1793719972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2783779585"/>
                    </a:ext>
                  </a:extLst>
                </a:gridCol>
                <a:gridCol w="483053">
                  <a:extLst>
                    <a:ext uri="{9D8B030D-6E8A-4147-A177-3AD203B41FA5}">
                      <a16:colId xmlns:a16="http://schemas.microsoft.com/office/drawing/2014/main" val="2810542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16455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FFC31B48-7862-C94D-887D-C4EE5BF1C2E5}"/>
              </a:ext>
            </a:extLst>
          </p:cNvPr>
          <p:cNvSpPr txBox="1"/>
          <p:nvPr/>
        </p:nvSpPr>
        <p:spPr>
          <a:xfrm>
            <a:off x="1650474" y="244206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BF831B-E986-F64F-92C6-F9D84846F01E}"/>
              </a:ext>
            </a:extLst>
          </p:cNvPr>
          <p:cNvSpPr txBox="1"/>
          <p:nvPr/>
        </p:nvSpPr>
        <p:spPr>
          <a:xfrm>
            <a:off x="3111635" y="244206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66A19C-3409-E04F-A5E8-B8B5E8312E3E}"/>
              </a:ext>
            </a:extLst>
          </p:cNvPr>
          <p:cNvSpPr txBox="1"/>
          <p:nvPr/>
        </p:nvSpPr>
        <p:spPr>
          <a:xfrm>
            <a:off x="4545011" y="246477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81EF1E-1F10-C546-A77B-A9F1F750ED5D}"/>
              </a:ext>
            </a:extLst>
          </p:cNvPr>
          <p:cNvSpPr txBox="1"/>
          <p:nvPr/>
        </p:nvSpPr>
        <p:spPr>
          <a:xfrm>
            <a:off x="5978387" y="246477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4</a:t>
            </a:r>
            <a:endParaRPr kumimoji="1" lang="zh-TW" altLang="en-US" sz="2400" baseline="-25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72E096-6D97-C44D-94A2-A417DCE758DE}"/>
              </a:ext>
            </a:extLst>
          </p:cNvPr>
          <p:cNvSpPr txBox="1"/>
          <p:nvPr/>
        </p:nvSpPr>
        <p:spPr>
          <a:xfrm>
            <a:off x="7182373" y="2464771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</a:t>
            </a:r>
            <a:r>
              <a:rPr kumimoji="1" lang="en-US" altLang="zh-TW" sz="2400" baseline="-25000" dirty="0"/>
              <a:t>5</a:t>
            </a:r>
            <a:endParaRPr kumimoji="1" lang="zh-TW" altLang="en-US" sz="2400" baseline="-2500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264450D-4BEA-7B41-ABCA-FF5917DF3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018" y="4153862"/>
            <a:ext cx="4754298" cy="257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dirty="0">
                <a:solidFill>
                  <a:srgbClr val="C00000"/>
                </a:solidFill>
              </a:rPr>
              <a:t>Folding at the boundaries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9FDC3CC-5914-7545-ACF3-D4BCDDB59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31898"/>
              </p:ext>
            </p:extLst>
          </p:nvPr>
        </p:nvGraphicFramePr>
        <p:xfrm>
          <a:off x="659165" y="4746985"/>
          <a:ext cx="189171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5859">
                  <a:extLst>
                    <a:ext uri="{9D8B030D-6E8A-4147-A177-3AD203B41FA5}">
                      <a16:colId xmlns:a16="http://schemas.microsoft.com/office/drawing/2014/main" val="4203113194"/>
                    </a:ext>
                  </a:extLst>
                </a:gridCol>
                <a:gridCol w="945859">
                  <a:extLst>
                    <a:ext uri="{9D8B030D-6E8A-4147-A177-3AD203B41FA5}">
                      <a16:colId xmlns:a16="http://schemas.microsoft.com/office/drawing/2014/main" val="279339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0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08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1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6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57088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2D610A-FF1E-654E-9F68-A433DC134C21}"/>
              </a:ext>
            </a:extLst>
          </p:cNvPr>
          <p:cNvSpPr txBox="1"/>
          <p:nvPr/>
        </p:nvSpPr>
        <p:spPr>
          <a:xfrm>
            <a:off x="3043545" y="5420977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699</a:t>
            </a:r>
            <a:endParaRPr kumimoji="1" lang="zh-TW" altLang="en-US" sz="28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C18B93A-E94B-D544-AEF7-55637B931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73465"/>
              </p:ext>
            </p:extLst>
          </p:nvPr>
        </p:nvGraphicFramePr>
        <p:xfrm>
          <a:off x="5290655" y="4726939"/>
          <a:ext cx="189171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5859">
                  <a:extLst>
                    <a:ext uri="{9D8B030D-6E8A-4147-A177-3AD203B41FA5}">
                      <a16:colId xmlns:a16="http://schemas.microsoft.com/office/drawing/2014/main" val="4203113194"/>
                    </a:ext>
                  </a:extLst>
                </a:gridCol>
                <a:gridCol w="945859">
                  <a:extLst>
                    <a:ext uri="{9D8B030D-6E8A-4147-A177-3AD203B41FA5}">
                      <a16:colId xmlns:a16="http://schemas.microsoft.com/office/drawing/2014/main" val="279339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0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302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8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1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6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TW" sz="2000" b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570888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213596B3-C9B5-EF40-8FFF-056A28A31541}"/>
              </a:ext>
            </a:extLst>
          </p:cNvPr>
          <p:cNvSpPr txBox="1"/>
          <p:nvPr/>
        </p:nvSpPr>
        <p:spPr>
          <a:xfrm>
            <a:off x="7430074" y="539403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897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038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6F56F-0B11-6C47-9EFB-26AA1F07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67B084-76E0-F348-B5E9-5B68B55A6EC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1E6BC8-13E4-D241-B572-D664BF8CC0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F4154-0851-6E4C-8817-AC16B159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83839B-444D-CD42-A55A-97AE0DC3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F1E2-FD4B-DF48-8615-C0ECBD7B10F4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708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Overflow Handling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8281" y="886827"/>
            <a:ext cx="8859795" cy="5365691"/>
          </a:xfrm>
        </p:spPr>
        <p:txBody>
          <a:bodyPr/>
          <a:lstStyle/>
          <a:p>
            <a:r>
              <a:rPr lang="en-US" altLang="zh-TW" dirty="0"/>
              <a:t>An </a:t>
            </a:r>
            <a:r>
              <a:rPr lang="en-US" altLang="zh-TW" dirty="0">
                <a:solidFill>
                  <a:srgbClr val="C00000"/>
                </a:solidFill>
              </a:rPr>
              <a:t>overflow</a:t>
            </a:r>
            <a:r>
              <a:rPr lang="en-US" altLang="zh-TW" dirty="0"/>
              <a:t> occurs when the home bucket for a new pair (key, element) is </a:t>
            </a:r>
            <a:r>
              <a:rPr lang="en-US" altLang="zh-TW" i="1" dirty="0"/>
              <a:t>full</a:t>
            </a:r>
          </a:p>
          <a:p>
            <a:r>
              <a:rPr lang="en-US" altLang="zh-TW" dirty="0"/>
              <a:t>Two methods for handling overflows: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Open addressing</a:t>
            </a:r>
            <a:r>
              <a:rPr lang="en-US" altLang="zh-TW" dirty="0"/>
              <a:t>: Search the hash table in some systematic fashion for a bucket </a:t>
            </a:r>
            <a:r>
              <a:rPr lang="en-US" altLang="zh-TW" i="1" dirty="0"/>
              <a:t>that is not full</a:t>
            </a:r>
          </a:p>
          <a:p>
            <a:pPr lvl="2"/>
            <a:r>
              <a:rPr lang="en-US" altLang="zh-TW" dirty="0">
                <a:solidFill>
                  <a:srgbClr val="0070C0"/>
                </a:solidFill>
              </a:rPr>
              <a:t>Linear probing</a:t>
            </a:r>
          </a:p>
          <a:p>
            <a:pPr lvl="2"/>
            <a:r>
              <a:rPr lang="en-US" altLang="zh-TW" dirty="0">
                <a:solidFill>
                  <a:srgbClr val="0070C0"/>
                </a:solidFill>
              </a:rPr>
              <a:t>Quadratic probing</a:t>
            </a:r>
          </a:p>
          <a:p>
            <a:pPr lvl="2"/>
            <a:r>
              <a:rPr lang="en-US" altLang="zh-TW" dirty="0">
                <a:solidFill>
                  <a:srgbClr val="0070C0"/>
                </a:solidFill>
              </a:rPr>
              <a:t>rehashing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Chaining</a:t>
            </a:r>
            <a:r>
              <a:rPr lang="en-US" altLang="zh-TW" dirty="0"/>
              <a:t>: Each bucket keeps a linked list of all pairs to the same bucket address</a:t>
            </a:r>
          </a:p>
          <a:p>
            <a:pPr lvl="2"/>
            <a:r>
              <a:rPr lang="en-US" altLang="zh-TW" dirty="0">
                <a:solidFill>
                  <a:srgbClr val="0070C0"/>
                </a:solidFill>
              </a:rPr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59271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77220" y="0"/>
            <a:ext cx="9498441" cy="1143000"/>
          </a:xfrm>
        </p:spPr>
        <p:txBody>
          <a:bodyPr/>
          <a:lstStyle/>
          <a:p>
            <a:pPr algn="ctr"/>
            <a:r>
              <a:rPr lang="en-US" altLang="zh-TW" sz="4000" dirty="0"/>
              <a:t>Linear Probing (Linear Open Addressing)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" y="886827"/>
                <a:ext cx="9144000" cy="5365691"/>
              </a:xfrm>
            </p:spPr>
            <p:txBody>
              <a:bodyPr/>
              <a:lstStyle/>
              <a:p>
                <a:r>
                  <a:rPr lang="en-US" altLang="zh-TW" dirty="0"/>
                  <a:t>Search the next available bucket one by one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US" altLang="zh-TW" dirty="0">
                  <a:solidFill>
                    <a:srgbClr val="0070C0"/>
                  </a:solidFill>
                </a:endParaRPr>
              </a:p>
              <a:p>
                <a:r>
                  <a:rPr lang="en-US" altLang="zh-TW" dirty="0"/>
                  <a:t>Example:</a:t>
                </a:r>
              </a:p>
              <a:p>
                <a:pPr lvl="1"/>
                <a:r>
                  <a:rPr lang="en-US" altLang="zh-TW" dirty="0"/>
                  <a:t>D (divisor) = b (number of buckets) = 17</a:t>
                </a:r>
              </a:p>
              <a:p>
                <a:pPr lvl="1"/>
                <a:r>
                  <a:rPr lang="en-US" altLang="zh-TW" dirty="0"/>
                  <a:t>Bucket address = key % 17</a:t>
                </a:r>
              </a:p>
              <a:p>
                <a:pPr lvl="1"/>
                <a:r>
                  <a:rPr lang="en-US" altLang="zh-TW" dirty="0"/>
                  <a:t>Insert pairs whose keys are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sz="28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Key: 6, 12, 34, 29, 28, 11, 23, 7, 0, 33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H(x): 6, 12,  0, 12, 11, 11,  6, 7, 0, 16</a:t>
                </a: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" y="886827"/>
                <a:ext cx="9144000" cy="5365691"/>
              </a:xfrm>
              <a:blipFill>
                <a:blip r:embed="rId2"/>
                <a:stretch>
                  <a:fillRect l="-1389" t="-1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0E37E6-C24B-2443-AE69-23A2A7CBF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400703"/>
              </p:ext>
            </p:extLst>
          </p:nvPr>
        </p:nvGraphicFramePr>
        <p:xfrm>
          <a:off x="510528" y="5881678"/>
          <a:ext cx="8262765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86045">
                  <a:extLst>
                    <a:ext uri="{9D8B030D-6E8A-4147-A177-3AD203B41FA5}">
                      <a16:colId xmlns:a16="http://schemas.microsoft.com/office/drawing/2014/main" val="4071515129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3554215231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727127950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1013418489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1333914504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827017259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3274721539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2178314825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2101701305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535599814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3623456413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1793719972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2783779585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2810542565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2625666544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30219701"/>
                    </a:ext>
                  </a:extLst>
                </a:gridCol>
                <a:gridCol w="486045">
                  <a:extLst>
                    <a:ext uri="{9D8B030D-6E8A-4147-A177-3AD203B41FA5}">
                      <a16:colId xmlns:a16="http://schemas.microsoft.com/office/drawing/2014/main" val="3481766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34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23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28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29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33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6455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1DD6CEB9-3EDE-514A-8D6B-95D139508342}"/>
              </a:ext>
            </a:extLst>
          </p:cNvPr>
          <p:cNvSpPr txBox="1"/>
          <p:nvPr/>
        </p:nvSpPr>
        <p:spPr>
          <a:xfrm>
            <a:off x="597469" y="5481568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0</a:t>
            </a:r>
            <a:endParaRPr kumimoji="1"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0927EC-117E-3042-A1EE-9E6050558235}"/>
              </a:ext>
            </a:extLst>
          </p:cNvPr>
          <p:cNvSpPr txBox="1"/>
          <p:nvPr/>
        </p:nvSpPr>
        <p:spPr>
          <a:xfrm>
            <a:off x="2535869" y="54840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4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4DE6E9-7298-5C42-8C30-6D5C82E2890F}"/>
              </a:ext>
            </a:extLst>
          </p:cNvPr>
          <p:cNvSpPr txBox="1"/>
          <p:nvPr/>
        </p:nvSpPr>
        <p:spPr>
          <a:xfrm>
            <a:off x="4474268" y="5476736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8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F68260-9EB3-9E44-8713-A976F47CA019}"/>
              </a:ext>
            </a:extLst>
          </p:cNvPr>
          <p:cNvSpPr txBox="1"/>
          <p:nvPr/>
        </p:nvSpPr>
        <p:spPr>
          <a:xfrm>
            <a:off x="6339088" y="54840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12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9EE9A1-9553-984F-8800-489BD9DE7A72}"/>
              </a:ext>
            </a:extLst>
          </p:cNvPr>
          <p:cNvSpPr txBox="1"/>
          <p:nvPr/>
        </p:nvSpPr>
        <p:spPr>
          <a:xfrm>
            <a:off x="8277488" y="54840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16</a:t>
            </a:r>
            <a:endParaRPr kumimoji="1"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0B20BD-E041-F74A-80E4-CF7E601F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45" y="1723766"/>
            <a:ext cx="1686011" cy="16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7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-24713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Quadratic Probing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" y="577902"/>
                <a:ext cx="9144000" cy="53656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, </a:t>
                </a:r>
                <a:br>
                  <a:rPr lang="en-US" altLang="zh-TW" dirty="0"/>
                </a:b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(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Every bucket will be examined when b is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 prime number of the form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i.e., 3, 7, 11, 19, 23, 31, 43, 59, 127, 251, 503, 1019,…</a:t>
                </a:r>
              </a:p>
              <a:p>
                <a:r>
                  <a:rPr lang="en-US" altLang="zh-TW" dirty="0"/>
                  <a:t>Hash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…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" y="577902"/>
                <a:ext cx="9144000" cy="5365691"/>
              </a:xfrm>
              <a:blipFill>
                <a:blip r:embed="rId2"/>
                <a:stretch>
                  <a:fillRect l="-417" t="-1418" b="-20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3">
            <a:extLst>
              <a:ext uri="{FF2B5EF4-FFF2-40B4-BE49-F238E27FC236}">
                <a16:creationId xmlns:a16="http://schemas.microsoft.com/office/drawing/2014/main" id="{4EEDEF36-F199-8841-9DFD-E795FB749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3260747"/>
            <a:ext cx="5792745" cy="260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Example:</a:t>
            </a:r>
          </a:p>
          <a:p>
            <a:pPr lvl="1"/>
            <a:r>
              <a:rPr lang="en-US" altLang="zh-TW" dirty="0"/>
              <a:t>b = 7, (b-1)/2 = 3</a:t>
            </a:r>
          </a:p>
          <a:p>
            <a:pPr lvl="1"/>
            <a:r>
              <a:rPr lang="en-US" altLang="zh-TW" dirty="0" err="1"/>
              <a:t>i</a:t>
            </a:r>
            <a:r>
              <a:rPr lang="en-US" altLang="zh-TW" dirty="0"/>
              <a:t> = 1, 2, 3</a:t>
            </a:r>
          </a:p>
          <a:p>
            <a:pPr lvl="1"/>
            <a:r>
              <a:rPr lang="en-US" altLang="zh-TW" dirty="0"/>
              <a:t>Examine: 0, 1, -1, 4, -4, 9, -9 (%7)</a:t>
            </a:r>
          </a:p>
          <a:p>
            <a:pPr lvl="1"/>
            <a:r>
              <a:rPr lang="en-US" altLang="zh-TW" dirty="0"/>
              <a:t>Equivalent to 0, 1, 6, 4, 3, 2, 5</a:t>
            </a:r>
          </a:p>
        </p:txBody>
      </p:sp>
    </p:spTree>
    <p:extLst>
      <p:ext uri="{BB962C8B-B14F-4D97-AF65-F5344CB8AC3E}">
        <p14:creationId xmlns:p14="http://schemas.microsoft.com/office/powerpoint/2010/main" val="200845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Rehashing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88840" y="1017647"/>
                <a:ext cx="8452020" cy="5365691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If the overflow occurs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r>
                  <a:rPr lang="en-US" altLang="zh-TW" dirty="0"/>
                  <a:t>Use a series of 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/>
                  <a:t> to find an bucket that is not full</a:t>
                </a:r>
              </a:p>
              <a:p>
                <a:r>
                  <a:rPr lang="en-US" altLang="zh-TW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11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019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chemeClr val="tx1"/>
                    </a:solidFill>
                  </a:rPr>
                  <a:t>…</a:t>
                </a:r>
              </a:p>
              <a:p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88840" y="1017647"/>
                <a:ext cx="8452020" cy="5365691"/>
              </a:xfrm>
              <a:blipFill>
                <a:blip r:embed="rId2"/>
                <a:stretch>
                  <a:fillRect l="-601" t="-1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88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D8263-CB25-FC47-8EB2-4AE49964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ECA031-6E27-074D-BC3E-AA997F13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C58A6A-1E07-3246-A985-5F185B76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F1E2-FD4B-DF48-8615-C0ECBD7B10F4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659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Chaining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8840" y="1017647"/>
            <a:ext cx="4703290" cy="5365691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Disadvantage of linear probing</a:t>
            </a:r>
          </a:p>
          <a:p>
            <a:pPr lvl="1"/>
            <a:r>
              <a:rPr lang="en-US" altLang="zh-TW" dirty="0"/>
              <a:t>Comparison of keys with different hash values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Use </a:t>
            </a:r>
            <a:r>
              <a:rPr lang="en-US" altLang="zh-TW" dirty="0">
                <a:solidFill>
                  <a:srgbClr val="C00000"/>
                </a:solidFill>
              </a:rPr>
              <a:t>linked lists </a:t>
            </a:r>
            <a:r>
              <a:rPr lang="en-US" altLang="zh-TW" dirty="0">
                <a:solidFill>
                  <a:schemeClr val="tx1"/>
                </a:solidFill>
              </a:rPr>
              <a:t>to connect the keys with the same hash value and to increase the capacity of a bucket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F73BEA8-CCD6-8A40-8560-23512FBE3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60998"/>
              </p:ext>
            </p:extLst>
          </p:nvPr>
        </p:nvGraphicFramePr>
        <p:xfrm>
          <a:off x="6162417" y="89114"/>
          <a:ext cx="667265" cy="67514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085325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07969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696531"/>
                  </a:ext>
                </a:extLst>
              </a:tr>
              <a:tr h="380887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932177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18565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669218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35147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149171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925216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15530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473875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96804"/>
                  </a:ext>
                </a:extLst>
              </a:tr>
              <a:tr h="41159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45903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BD8AAC-363B-414B-AE46-D14EC776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74072"/>
              </p:ext>
            </p:extLst>
          </p:nvPr>
        </p:nvGraphicFramePr>
        <p:xfrm>
          <a:off x="7087629" y="89114"/>
          <a:ext cx="780838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0419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E0B6D818-0587-2D47-8AE0-F58807A61672}"/>
              </a:ext>
            </a:extLst>
          </p:cNvPr>
          <p:cNvSpPr txBox="1"/>
          <p:nvPr/>
        </p:nvSpPr>
        <p:spPr>
          <a:xfrm>
            <a:off x="5610226" y="-383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[0]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08E569-0075-6446-A94C-E045A80975E7}"/>
              </a:ext>
            </a:extLst>
          </p:cNvPr>
          <p:cNvSpPr txBox="1"/>
          <p:nvPr/>
        </p:nvSpPr>
        <p:spPr>
          <a:xfrm>
            <a:off x="5610225" y="158195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[4]</a:t>
            </a:r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787A47-881B-B541-806F-CC92EFEEC76F}"/>
              </a:ext>
            </a:extLst>
          </p:cNvPr>
          <p:cNvSpPr txBox="1"/>
          <p:nvPr/>
        </p:nvSpPr>
        <p:spPr>
          <a:xfrm>
            <a:off x="5610224" y="306947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[8]</a:t>
            </a:r>
            <a:endParaRPr kumimoji="1"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20D0B3-971C-5748-94AB-ACE3F1C2DBF1}"/>
              </a:ext>
            </a:extLst>
          </p:cNvPr>
          <p:cNvSpPr txBox="1"/>
          <p:nvPr/>
        </p:nvSpPr>
        <p:spPr>
          <a:xfrm>
            <a:off x="5483852" y="4746301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[12]</a:t>
            </a:r>
            <a:endParaRPr kumimoji="1"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A26C9A8-C3C1-5140-9CBD-C672777FD1FF}"/>
              </a:ext>
            </a:extLst>
          </p:cNvPr>
          <p:cNvSpPr txBox="1"/>
          <p:nvPr/>
        </p:nvSpPr>
        <p:spPr>
          <a:xfrm>
            <a:off x="5483655" y="636474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[16]</a:t>
            </a:r>
            <a:endParaRPr kumimoji="1" lang="zh-TW" altLang="en-US" sz="24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183DE5A-49BE-024D-BC73-858495D58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19184"/>
              </p:ext>
            </p:extLst>
          </p:nvPr>
        </p:nvGraphicFramePr>
        <p:xfrm>
          <a:off x="8126414" y="89114"/>
          <a:ext cx="859049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34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AC9E885-456B-3946-9F03-63FDA12D4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90149"/>
              </p:ext>
            </p:extLst>
          </p:nvPr>
        </p:nvGraphicFramePr>
        <p:xfrm>
          <a:off x="7087629" y="2391572"/>
          <a:ext cx="780838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0419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815D20B-F2BA-8542-9F77-26DD7ED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07091"/>
              </p:ext>
            </p:extLst>
          </p:nvPr>
        </p:nvGraphicFramePr>
        <p:xfrm>
          <a:off x="8126414" y="2391572"/>
          <a:ext cx="859049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23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9B908B8-2435-4F4C-A08C-E2AC02AAC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48399"/>
              </p:ext>
            </p:extLst>
          </p:nvPr>
        </p:nvGraphicFramePr>
        <p:xfrm>
          <a:off x="7087629" y="2782046"/>
          <a:ext cx="780838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0419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7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FD8A6D2-485F-FC45-A4C3-47A274A87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782068"/>
              </p:ext>
            </p:extLst>
          </p:nvPr>
        </p:nvGraphicFramePr>
        <p:xfrm>
          <a:off x="7087629" y="4369237"/>
          <a:ext cx="850540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0121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35DD3DB0-CA68-6C45-BFBD-18B972EA8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13285"/>
              </p:ext>
            </p:extLst>
          </p:nvPr>
        </p:nvGraphicFramePr>
        <p:xfrm>
          <a:off x="8126414" y="4362382"/>
          <a:ext cx="859049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28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EE702AC-C9D6-944B-A2B8-DF9DA11D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82079"/>
              </p:ext>
            </p:extLst>
          </p:nvPr>
        </p:nvGraphicFramePr>
        <p:xfrm>
          <a:off x="7087629" y="4794253"/>
          <a:ext cx="859049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24310A01-96D1-D64F-AFF4-33E94F7E3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93349"/>
              </p:ext>
            </p:extLst>
          </p:nvPr>
        </p:nvGraphicFramePr>
        <p:xfrm>
          <a:off x="8126414" y="4794253"/>
          <a:ext cx="859049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29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4E2256E-BA51-9443-8622-5B6EE57C0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085517"/>
              </p:ext>
            </p:extLst>
          </p:nvPr>
        </p:nvGraphicFramePr>
        <p:xfrm>
          <a:off x="7087629" y="6429058"/>
          <a:ext cx="859049" cy="365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8630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390419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10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33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549B8E2-A662-8D4E-AF1D-8B8E6CD0B9A5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>
            <a:off x="6598508" y="273473"/>
            <a:ext cx="4891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55EC799-26E8-2B45-8639-88DE924ED668}"/>
              </a:ext>
            </a:extLst>
          </p:cNvPr>
          <p:cNvCxnSpPr>
            <a:cxnSpLocks/>
          </p:cNvCxnSpPr>
          <p:nvPr/>
        </p:nvCxnSpPr>
        <p:spPr bwMode="auto">
          <a:xfrm>
            <a:off x="7673546" y="279216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3C93748-5D09-A24F-9828-406A497240A7}"/>
              </a:ext>
            </a:extLst>
          </p:cNvPr>
          <p:cNvCxnSpPr>
            <a:cxnSpLocks/>
          </p:cNvCxnSpPr>
          <p:nvPr/>
        </p:nvCxnSpPr>
        <p:spPr bwMode="auto">
          <a:xfrm>
            <a:off x="7657780" y="2574452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CCC0F885-355C-2547-B1A1-64F1401D16B9}"/>
              </a:ext>
            </a:extLst>
          </p:cNvPr>
          <p:cNvCxnSpPr>
            <a:cxnSpLocks/>
          </p:cNvCxnSpPr>
          <p:nvPr/>
        </p:nvCxnSpPr>
        <p:spPr bwMode="auto">
          <a:xfrm>
            <a:off x="6632138" y="2571551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70697FD-CBBF-B348-A9DE-732227F4ED79}"/>
              </a:ext>
            </a:extLst>
          </p:cNvPr>
          <p:cNvCxnSpPr>
            <a:cxnSpLocks/>
          </p:cNvCxnSpPr>
          <p:nvPr/>
        </p:nvCxnSpPr>
        <p:spPr bwMode="auto">
          <a:xfrm>
            <a:off x="6632698" y="2964926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65665654-546C-9F4D-A6ED-C9FF8FF61882}"/>
              </a:ext>
            </a:extLst>
          </p:cNvPr>
          <p:cNvCxnSpPr>
            <a:cxnSpLocks/>
          </p:cNvCxnSpPr>
          <p:nvPr/>
        </p:nvCxnSpPr>
        <p:spPr bwMode="auto">
          <a:xfrm>
            <a:off x="6603248" y="4556449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8F1FA5BC-A2FC-FA4A-902A-FBAA535B95C8}"/>
              </a:ext>
            </a:extLst>
          </p:cNvPr>
          <p:cNvCxnSpPr>
            <a:cxnSpLocks/>
          </p:cNvCxnSpPr>
          <p:nvPr/>
        </p:nvCxnSpPr>
        <p:spPr bwMode="auto">
          <a:xfrm>
            <a:off x="7642033" y="4574666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9C0F0962-45BE-FF43-88EB-B6D78BDFDD27}"/>
              </a:ext>
            </a:extLst>
          </p:cNvPr>
          <p:cNvCxnSpPr>
            <a:cxnSpLocks/>
          </p:cNvCxnSpPr>
          <p:nvPr/>
        </p:nvCxnSpPr>
        <p:spPr bwMode="auto">
          <a:xfrm>
            <a:off x="7657780" y="4977558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4604ADA-3519-3C4C-951E-8E40C8176C28}"/>
              </a:ext>
            </a:extLst>
          </p:cNvPr>
          <p:cNvCxnSpPr>
            <a:cxnSpLocks/>
          </p:cNvCxnSpPr>
          <p:nvPr/>
        </p:nvCxnSpPr>
        <p:spPr bwMode="auto">
          <a:xfrm>
            <a:off x="6603248" y="4977133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DC1D3A8E-E8EC-4044-A368-A40A09FB8354}"/>
              </a:ext>
            </a:extLst>
          </p:cNvPr>
          <p:cNvCxnSpPr>
            <a:cxnSpLocks/>
          </p:cNvCxnSpPr>
          <p:nvPr/>
        </p:nvCxnSpPr>
        <p:spPr bwMode="auto">
          <a:xfrm>
            <a:off x="6612969" y="6669222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80EC3B-A1B2-C64F-8E04-AC6A264BF9DC}"/>
              </a:ext>
            </a:extLst>
          </p:cNvPr>
          <p:cNvSpPr txBox="1"/>
          <p:nvPr/>
        </p:nvSpPr>
        <p:spPr>
          <a:xfrm>
            <a:off x="7324251" y="1155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</a:rPr>
              <a:t>Key % 17</a:t>
            </a:r>
            <a:endParaRPr kumimoji="1" lang="zh-TW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0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D8263-CB25-FC47-8EB2-4AE49964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247407-26F0-B945-A96A-61F17DAEB83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7B468B-C878-4248-BC5E-7E5DFC0146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ECA031-6E27-074D-BC3E-AA997F13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C58A6A-1E07-3246-A985-5F185B76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F1E2-FD4B-DF48-8615-C0ECBD7B10F4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961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Dynamic Hashing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8840" y="1017647"/>
            <a:ext cx="8452020" cy="5365691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Also called </a:t>
            </a:r>
            <a:r>
              <a:rPr lang="en-US" altLang="zh-TW" dirty="0">
                <a:solidFill>
                  <a:srgbClr val="C00000"/>
                </a:solidFill>
              </a:rPr>
              <a:t>extended hashing</a:t>
            </a:r>
          </a:p>
          <a:p>
            <a:r>
              <a:rPr lang="en-US" altLang="zh-TW" dirty="0"/>
              <a:t>Limitations of static hashing</a:t>
            </a:r>
          </a:p>
          <a:p>
            <a:pPr lvl="1"/>
            <a:r>
              <a:rPr lang="en-US" altLang="zh-TW" dirty="0"/>
              <a:t>When that table is to be full, overflows increase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As </a:t>
            </a:r>
            <a:r>
              <a:rPr lang="en-US" altLang="zh-TW" dirty="0">
                <a:solidFill>
                  <a:srgbClr val="0070C0"/>
                </a:solidFill>
              </a:rPr>
              <a:t>overflow increases, the performance decreases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We </a:t>
            </a:r>
            <a:r>
              <a:rPr lang="en-US" altLang="zh-TW" dirty="0">
                <a:solidFill>
                  <a:srgbClr val="C00000"/>
                </a:solidFill>
              </a:rPr>
              <a:t>cannot just copy </a:t>
            </a:r>
            <a:r>
              <a:rPr lang="en-US" altLang="zh-TW" dirty="0">
                <a:solidFill>
                  <a:schemeClr val="tx1"/>
                </a:solidFill>
              </a:rPr>
              <a:t>entries from smaller into a corresponding buckets of a bigger table</a:t>
            </a:r>
          </a:p>
          <a:p>
            <a:r>
              <a:rPr lang="en-US" altLang="zh-TW" dirty="0"/>
              <a:t>Allow the size of dictionary to grow and shrink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The size of hash table can be changed </a:t>
            </a:r>
            <a:r>
              <a:rPr lang="en-US" altLang="zh-TW" dirty="0">
                <a:solidFill>
                  <a:srgbClr val="C00000"/>
                </a:solidFill>
              </a:rPr>
              <a:t>dynamically</a:t>
            </a:r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Hash function</a:t>
            </a:r>
            <a:r>
              <a:rPr lang="en-US" altLang="zh-TW" dirty="0"/>
              <a:t>: </a:t>
            </a:r>
            <a:r>
              <a:rPr lang="en-US" altLang="zh-TW" i="1" dirty="0"/>
              <a:t>h</a:t>
            </a:r>
            <a:r>
              <a:rPr lang="en-US" altLang="zh-TW" dirty="0"/>
              <a:t> ( )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i="1" dirty="0">
                <a:sym typeface="Wingdings" pitchFamily="2" charset="2"/>
              </a:rPr>
              <a:t>h</a:t>
            </a:r>
            <a:r>
              <a:rPr lang="en-US" altLang="zh-TW" dirty="0">
                <a:sym typeface="Wingdings" pitchFamily="2" charset="2"/>
              </a:rPr>
              <a:t>’( )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Size</a:t>
            </a:r>
            <a:r>
              <a:rPr lang="en-US" altLang="zh-TW" dirty="0">
                <a:solidFill>
                  <a:schemeClr val="tx1"/>
                </a:solidFill>
              </a:rPr>
              <a:t> of hash table</a:t>
            </a:r>
            <a:r>
              <a:rPr lang="en-US" altLang="zh-TW" dirty="0"/>
              <a:t>: </a:t>
            </a:r>
            <a:r>
              <a:rPr lang="en-US" altLang="zh-TW" i="1" dirty="0"/>
              <a:t>m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i="1" dirty="0">
                <a:sym typeface="Wingdings" pitchFamily="2" charset="2"/>
              </a:rPr>
              <a:t>m</a:t>
            </a:r>
            <a:r>
              <a:rPr lang="en-US" altLang="zh-TW" dirty="0">
                <a:sym typeface="Wingdings" pitchFamily="2" charset="2"/>
              </a:rPr>
              <a:t>’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4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Symbol Table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33631" y="979317"/>
            <a:ext cx="8600303" cy="5211418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Symbol table </a:t>
            </a:r>
            <a:r>
              <a:rPr lang="en-US" altLang="zh-TW" dirty="0"/>
              <a:t>is used widely in many applications</a:t>
            </a:r>
          </a:p>
          <a:p>
            <a:pPr lvl="1"/>
            <a:r>
              <a:rPr lang="en-US" altLang="zh-TW" dirty="0"/>
              <a:t>Dictionary is a kind of symbol table</a:t>
            </a:r>
          </a:p>
          <a:p>
            <a:pPr lvl="1"/>
            <a:r>
              <a:rPr lang="en-US" altLang="zh-TW" dirty="0"/>
              <a:t>Compiler, assemblers, networking</a:t>
            </a:r>
          </a:p>
          <a:p>
            <a:r>
              <a:rPr lang="en-US" altLang="zh-TW" dirty="0"/>
              <a:t>In general, the following operation are performed on a symbol table</a:t>
            </a:r>
          </a:p>
          <a:p>
            <a:pPr lvl="1"/>
            <a:r>
              <a:rPr lang="en-US" altLang="zh-TW" dirty="0"/>
              <a:t>Determine if a particular name is in the table</a:t>
            </a:r>
          </a:p>
          <a:p>
            <a:pPr lvl="1"/>
            <a:r>
              <a:rPr lang="en-US" altLang="zh-TW" dirty="0"/>
              <a:t>Retrieve the attributes of that name</a:t>
            </a:r>
          </a:p>
          <a:p>
            <a:pPr lvl="1"/>
            <a:r>
              <a:rPr lang="en-US" altLang="zh-TW" dirty="0"/>
              <a:t>Modify the attributes of that name</a:t>
            </a:r>
          </a:p>
          <a:p>
            <a:pPr lvl="1"/>
            <a:r>
              <a:rPr lang="en-US" altLang="zh-TW" dirty="0"/>
              <a:t>Insert a new name and its attributes</a:t>
            </a:r>
          </a:p>
          <a:p>
            <a:pPr lvl="1"/>
            <a:r>
              <a:rPr lang="en-US" altLang="zh-TW" dirty="0"/>
              <a:t>Delete a name and its attributes</a:t>
            </a:r>
          </a:p>
        </p:txBody>
      </p:sp>
    </p:spTree>
    <p:extLst>
      <p:ext uri="{BB962C8B-B14F-4D97-AF65-F5344CB8AC3E}">
        <p14:creationId xmlns:p14="http://schemas.microsoft.com/office/powerpoint/2010/main" val="407138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06" y="0"/>
            <a:ext cx="8650287" cy="1143000"/>
          </a:xfrm>
        </p:spPr>
        <p:txBody>
          <a:bodyPr/>
          <a:lstStyle/>
          <a:p>
            <a:pPr algn="ctr"/>
            <a:r>
              <a:rPr lang="en-US" altLang="zh-TW" dirty="0"/>
              <a:t>Dynamic Hashing Using Directories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8840" y="1017647"/>
            <a:ext cx="8452020" cy="5365691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The hash function </a:t>
            </a:r>
            <a:r>
              <a:rPr lang="en-US" altLang="zh-TW" i="1" dirty="0">
                <a:solidFill>
                  <a:schemeClr val="tx1"/>
                </a:solidFill>
              </a:rPr>
              <a:t>h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i="1" dirty="0">
                <a:solidFill>
                  <a:schemeClr val="tx1"/>
                </a:solidFill>
              </a:rPr>
              <a:t>k</a:t>
            </a:r>
            <a:r>
              <a:rPr lang="en-US" altLang="zh-TW" dirty="0">
                <a:solidFill>
                  <a:schemeClr val="tx1"/>
                </a:solidFill>
              </a:rPr>
              <a:t>) transforms </a:t>
            </a:r>
            <a:r>
              <a:rPr lang="en-US" altLang="zh-TW" i="1" dirty="0">
                <a:solidFill>
                  <a:schemeClr val="tx1"/>
                </a:solidFill>
              </a:rPr>
              <a:t>k</a:t>
            </a:r>
            <a:r>
              <a:rPr lang="en-US" altLang="zh-TW" dirty="0">
                <a:solidFill>
                  <a:schemeClr val="tx1"/>
                </a:solidFill>
              </a:rPr>
              <a:t> into 6-bit binary integer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A56549-2824-4E4A-BEF2-ACF2E6D94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08160"/>
              </p:ext>
            </p:extLst>
          </p:nvPr>
        </p:nvGraphicFramePr>
        <p:xfrm>
          <a:off x="2670173" y="2187694"/>
          <a:ext cx="3689352" cy="40695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44676">
                  <a:extLst>
                    <a:ext uri="{9D8B030D-6E8A-4147-A177-3AD203B41FA5}">
                      <a16:colId xmlns:a16="http://schemas.microsoft.com/office/drawing/2014/main" val="1042916812"/>
                    </a:ext>
                  </a:extLst>
                </a:gridCol>
                <a:gridCol w="1844676">
                  <a:extLst>
                    <a:ext uri="{9D8B030D-6E8A-4147-A177-3AD203B41FA5}">
                      <a16:colId xmlns:a16="http://schemas.microsoft.com/office/drawing/2014/main" val="407157917"/>
                    </a:ext>
                  </a:extLst>
                </a:gridCol>
              </a:tblGrid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h(k)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73781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91145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100 001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87725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238174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101 001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445405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9735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104403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356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110 101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888018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101 100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682864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101 101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7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7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21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7306" y="1017647"/>
                <a:ext cx="9055894" cy="5365691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directory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of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pointers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to buckets is used</a:t>
                </a:r>
              </a:p>
              <a:p>
                <a:r>
                  <a:rPr lang="en-US" altLang="zh-TW" dirty="0"/>
                  <a:t>Directory size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is the number of bits used to identify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all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/>
                  <a:t>Initially,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. Thus,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is defined as the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least significant bits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(LSB)</a:t>
                </a:r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is also called the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directory depth</a:t>
                </a:r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=110 101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=01</m:t>
                    </m:r>
                  </m:oMath>
                </a14:m>
                <a:r>
                  <a:rPr lang="zh-TW" altLang="en-US" b="0" dirty="0"/>
                  <a:t> </a:t>
                </a:r>
                <a:r>
                  <a:rPr lang="en-US" altLang="zh-TW" b="0" dirty="0"/>
                  <a:t>in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110 1</m:t>
                    </m:r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5, 3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110 </m:t>
                    </m:r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7306" y="1017647"/>
                <a:ext cx="9055894" cy="5365691"/>
              </a:xfrm>
              <a:blipFill>
                <a:blip r:embed="rId2"/>
                <a:stretch>
                  <a:fillRect l="-280" t="-1415" r="-3081" b="-3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05762013-4A96-384C-AA3E-01DF2F5E4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" y="0"/>
            <a:ext cx="8650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Dynamic Hashing Using Directories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950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06" y="0"/>
            <a:ext cx="8650287" cy="1143000"/>
          </a:xfrm>
        </p:spPr>
        <p:txBody>
          <a:bodyPr/>
          <a:lstStyle/>
          <a:p>
            <a:pPr algn="ctr"/>
            <a:r>
              <a:rPr lang="en-US" altLang="zh-TW" dirty="0"/>
              <a:t>Extending the Directory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88840" y="1017647"/>
                <a:ext cx="8452020" cy="5365691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Consider the following keys have been already stored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(directory depth = 2) differentiates all input keys</a:t>
                </a: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88840" y="1017647"/>
                <a:ext cx="8452020" cy="5365691"/>
              </a:xfrm>
              <a:blipFill>
                <a:blip r:embed="rId2"/>
                <a:stretch>
                  <a:fillRect l="-601" t="-1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A56549-2824-4E4A-BEF2-ACF2E6D94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0962"/>
              </p:ext>
            </p:extLst>
          </p:nvPr>
        </p:nvGraphicFramePr>
        <p:xfrm>
          <a:off x="288840" y="3331447"/>
          <a:ext cx="3689352" cy="29596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44676">
                  <a:extLst>
                    <a:ext uri="{9D8B030D-6E8A-4147-A177-3AD203B41FA5}">
                      <a16:colId xmlns:a16="http://schemas.microsoft.com/office/drawing/2014/main" val="1042916812"/>
                    </a:ext>
                  </a:extLst>
                </a:gridCol>
                <a:gridCol w="1844676">
                  <a:extLst>
                    <a:ext uri="{9D8B030D-6E8A-4147-A177-3AD203B41FA5}">
                      <a16:colId xmlns:a16="http://schemas.microsoft.com/office/drawing/2014/main" val="407157917"/>
                    </a:ext>
                  </a:extLst>
                </a:gridCol>
              </a:tblGrid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h(k)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73781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91145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A1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100 001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87725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238174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B1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101 001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445405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104403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356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C5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110 101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888018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E4D3261D-C460-2D44-974C-5008A244DB7C}"/>
              </a:ext>
            </a:extLst>
          </p:cNvPr>
          <p:cNvSpPr/>
          <p:nvPr/>
        </p:nvSpPr>
        <p:spPr bwMode="auto">
          <a:xfrm>
            <a:off x="3187700" y="3700493"/>
            <a:ext cx="266700" cy="222564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925D0CE-9B9D-7C42-BB53-8EC0C6C0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07387"/>
              </p:ext>
            </p:extLst>
          </p:nvPr>
        </p:nvGraphicFramePr>
        <p:xfrm>
          <a:off x="5629017" y="3433197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AF35281-4691-9D46-B13C-6D13B656F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05424"/>
              </p:ext>
            </p:extLst>
          </p:nvPr>
        </p:nvGraphicFramePr>
        <p:xfrm>
          <a:off x="6554229" y="3420497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865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0EBFBF4E-1347-904D-9E0D-5824564D599D}"/>
              </a:ext>
            </a:extLst>
          </p:cNvPr>
          <p:cNvSpPr txBox="1"/>
          <p:nvPr/>
        </p:nvSpPr>
        <p:spPr>
          <a:xfrm>
            <a:off x="4959837" y="3403610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</a:t>
            </a:r>
            <a:endParaRPr kumimoji="1" lang="zh-TW" altLang="en-US" sz="24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E5F1607-922E-9D4C-AAD8-63D6DF116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53805"/>
              </p:ext>
            </p:extLst>
          </p:nvPr>
        </p:nvGraphicFramePr>
        <p:xfrm>
          <a:off x="6554229" y="3877454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5A50D961-399E-A64B-B27B-128D4B418E94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6065108" y="3604856"/>
            <a:ext cx="4891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12394A9-2C2E-F743-A27D-FA12499A5110}"/>
              </a:ext>
            </a:extLst>
          </p:cNvPr>
          <p:cNvCxnSpPr>
            <a:cxnSpLocks/>
          </p:cNvCxnSpPr>
          <p:nvPr/>
        </p:nvCxnSpPr>
        <p:spPr bwMode="auto">
          <a:xfrm>
            <a:off x="6098738" y="4057433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3B758F1-5668-E841-8125-707BEF480C19}"/>
              </a:ext>
            </a:extLst>
          </p:cNvPr>
          <p:cNvSpPr txBox="1"/>
          <p:nvPr/>
        </p:nvSpPr>
        <p:spPr>
          <a:xfrm>
            <a:off x="4965951" y="38398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</a:t>
            </a:r>
            <a:endParaRPr kumimoji="1"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9590F9-9E78-6E48-822D-F2FFCCE5D5A5}"/>
              </a:ext>
            </a:extLst>
          </p:cNvPr>
          <p:cNvSpPr txBox="1"/>
          <p:nvPr/>
        </p:nvSpPr>
        <p:spPr>
          <a:xfrm>
            <a:off x="4953956" y="426838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</a:t>
            </a:r>
            <a:endParaRPr kumimoji="1"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47BB2F-CF2C-3247-8F7C-A003B080414A}"/>
              </a:ext>
            </a:extLst>
          </p:cNvPr>
          <p:cNvSpPr txBox="1"/>
          <p:nvPr/>
        </p:nvSpPr>
        <p:spPr>
          <a:xfrm>
            <a:off x="4957607" y="4678128"/>
            <a:ext cx="481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</a:t>
            </a:r>
            <a:endParaRPr kumimoji="1" lang="zh-TW" altLang="en-US" sz="2400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5D06C0AC-41B6-AE48-BDA0-D49076F1E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10110"/>
              </p:ext>
            </p:extLst>
          </p:nvPr>
        </p:nvGraphicFramePr>
        <p:xfrm>
          <a:off x="6559232" y="4332187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29370DE-A5C8-4F40-B288-162F295037D7}"/>
              </a:ext>
            </a:extLst>
          </p:cNvPr>
          <p:cNvCxnSpPr>
            <a:cxnSpLocks/>
          </p:cNvCxnSpPr>
          <p:nvPr/>
        </p:nvCxnSpPr>
        <p:spPr bwMode="auto">
          <a:xfrm>
            <a:off x="6103741" y="4512166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C20EDCE-6E43-944E-8CED-44F48449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307895"/>
              </p:ext>
            </p:extLst>
          </p:nvPr>
        </p:nvGraphicFramePr>
        <p:xfrm>
          <a:off x="6559786" y="4749858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78D4F84-3F43-C74A-ABD8-E46BAF23BC6A}"/>
              </a:ext>
            </a:extLst>
          </p:cNvPr>
          <p:cNvCxnSpPr>
            <a:cxnSpLocks/>
          </p:cNvCxnSpPr>
          <p:nvPr/>
        </p:nvCxnSpPr>
        <p:spPr bwMode="auto">
          <a:xfrm>
            <a:off x="6091595" y="4929837"/>
            <a:ext cx="45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CAF3BC-808C-3A4C-AD19-DAF16EB039D5}"/>
              </a:ext>
            </a:extLst>
          </p:cNvPr>
          <p:cNvSpPr txBox="1"/>
          <p:nvPr/>
        </p:nvSpPr>
        <p:spPr>
          <a:xfrm>
            <a:off x="4811399" y="2536034"/>
            <a:ext cx="2507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Directory of</a:t>
            </a:r>
            <a:br>
              <a:rPr lang="en-US" altLang="zh-TW" sz="2400" dirty="0">
                <a:solidFill>
                  <a:srgbClr val="0070C0"/>
                </a:solidFill>
              </a:rPr>
            </a:br>
            <a:r>
              <a:rPr lang="en-US" altLang="zh-TW" sz="2400" dirty="0">
                <a:solidFill>
                  <a:srgbClr val="0070C0"/>
                </a:solidFill>
              </a:rPr>
              <a:t>pointers to buckets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27F8BAA-92E2-844B-A5EA-EA2184BF0AF9}"/>
              </a:ext>
            </a:extLst>
          </p:cNvPr>
          <p:cNvSpPr txBox="1"/>
          <p:nvPr/>
        </p:nvSpPr>
        <p:spPr>
          <a:xfrm>
            <a:off x="5753041" y="510564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/>
              <a:t>d</a:t>
            </a:r>
            <a:endParaRPr kumimoji="1"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5494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06" y="-242447"/>
            <a:ext cx="8650287" cy="1143000"/>
          </a:xfrm>
        </p:spPr>
        <p:txBody>
          <a:bodyPr/>
          <a:lstStyle/>
          <a:p>
            <a:pPr algn="ctr"/>
            <a:r>
              <a:rPr lang="en-US" altLang="zh-TW" dirty="0"/>
              <a:t>Insertion of C5 (=110 101)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3719" y="598547"/>
                <a:ext cx="9185360" cy="53656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=01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r>
                  <a:rPr lang="en-US" altLang="zh-TW" sz="2800" dirty="0"/>
                  <a:t>A1 and B1 have been at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[01]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 Bucket overflows</a:t>
                </a:r>
              </a:p>
              <a:p>
                <a:r>
                  <a:rPr lang="en-US" altLang="zh-TW" sz="2800" dirty="0">
                    <a:sym typeface="Wingdings" pitchFamily="2" charset="2"/>
                  </a:rPr>
                  <a:t>Decide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 is not the same for A1, B1, C5 </a:t>
                </a:r>
                <a:r>
                  <a:rPr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</a:t>
                </a:r>
                <a:r>
                  <a:rPr lang="en-US" altLang="zh-TW" sz="280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TW" sz="2800" dirty="0">
                  <a:solidFill>
                    <a:srgbClr val="C00000"/>
                  </a:solidFill>
                </a:endParaRPr>
              </a:p>
              <a:p>
                <a:r>
                  <a:rPr lang="en-US" altLang="zh-TW" sz="2800" dirty="0"/>
                  <a:t>Extend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 Duplicate the pointers to the new half</a:t>
                </a:r>
                <a:endParaRPr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3719" y="598547"/>
                <a:ext cx="9185360" cy="5365691"/>
              </a:xfrm>
              <a:blipFill>
                <a:blip r:embed="rId2"/>
                <a:stretch>
                  <a:fillRect l="-414" t="-11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A56549-2824-4E4A-BEF2-ACF2E6D94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07912"/>
              </p:ext>
            </p:extLst>
          </p:nvPr>
        </p:nvGraphicFramePr>
        <p:xfrm>
          <a:off x="288840" y="3331447"/>
          <a:ext cx="3689352" cy="29596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44676">
                  <a:extLst>
                    <a:ext uri="{9D8B030D-6E8A-4147-A177-3AD203B41FA5}">
                      <a16:colId xmlns:a16="http://schemas.microsoft.com/office/drawing/2014/main" val="1042916812"/>
                    </a:ext>
                  </a:extLst>
                </a:gridCol>
                <a:gridCol w="1844676">
                  <a:extLst>
                    <a:ext uri="{9D8B030D-6E8A-4147-A177-3AD203B41FA5}">
                      <a16:colId xmlns:a16="http://schemas.microsoft.com/office/drawing/2014/main" val="407157917"/>
                    </a:ext>
                  </a:extLst>
                </a:gridCol>
              </a:tblGrid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h(k)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73781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91145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A1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100 001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87725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238174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B1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101 001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445405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104403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356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C5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110 101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888018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E4D3261D-C460-2D44-974C-5008A244DB7C}"/>
              </a:ext>
            </a:extLst>
          </p:cNvPr>
          <p:cNvSpPr/>
          <p:nvPr/>
        </p:nvSpPr>
        <p:spPr bwMode="auto">
          <a:xfrm>
            <a:off x="3048001" y="3700492"/>
            <a:ext cx="406400" cy="258585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AC8F49A-148A-734E-B79F-DA4A5D3BF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53567"/>
              </p:ext>
            </p:extLst>
          </p:nvPr>
        </p:nvGraphicFramePr>
        <p:xfrm>
          <a:off x="5629017" y="3433197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2EBFA1E9-CA73-1148-8472-CB20F5B99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948543"/>
              </p:ext>
            </p:extLst>
          </p:nvPr>
        </p:nvGraphicFramePr>
        <p:xfrm>
          <a:off x="7303529" y="3420497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865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60" name="文字方塊 59">
            <a:extLst>
              <a:ext uri="{FF2B5EF4-FFF2-40B4-BE49-F238E27FC236}">
                <a16:creationId xmlns:a16="http://schemas.microsoft.com/office/drawing/2014/main" id="{525BBA9A-00DD-164D-A4A7-15C48FF9F448}"/>
              </a:ext>
            </a:extLst>
          </p:cNvPr>
          <p:cNvSpPr txBox="1"/>
          <p:nvPr/>
        </p:nvSpPr>
        <p:spPr>
          <a:xfrm>
            <a:off x="4882894" y="340361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000</a:t>
            </a:r>
            <a:endParaRPr kumimoji="1" lang="zh-TW" altLang="en-US" sz="2400" dirty="0"/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2F01E195-ABA2-4E47-8F87-E093A736F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92120"/>
              </p:ext>
            </p:extLst>
          </p:nvPr>
        </p:nvGraphicFramePr>
        <p:xfrm>
          <a:off x="7303529" y="3877454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24B64F7D-D5A2-2A4C-A87F-3E15725B2553}"/>
              </a:ext>
            </a:extLst>
          </p:cNvPr>
          <p:cNvCxnSpPr>
            <a:cxnSpLocks/>
            <a:endCxn id="59" idx="1"/>
          </p:cNvCxnSpPr>
          <p:nvPr/>
        </p:nvCxnSpPr>
        <p:spPr bwMode="auto">
          <a:xfrm>
            <a:off x="6098738" y="3604856"/>
            <a:ext cx="12047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6E7FFDA8-40EA-1844-94A2-5FEABB21DB01}"/>
              </a:ext>
            </a:extLst>
          </p:cNvPr>
          <p:cNvCxnSpPr>
            <a:cxnSpLocks/>
            <a:endCxn id="61" idx="1"/>
          </p:cNvCxnSpPr>
          <p:nvPr/>
        </p:nvCxnSpPr>
        <p:spPr bwMode="auto">
          <a:xfrm>
            <a:off x="6098738" y="4057433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229649C-7925-4C44-BB1A-1AD58D83EB90}"/>
              </a:ext>
            </a:extLst>
          </p:cNvPr>
          <p:cNvSpPr txBox="1"/>
          <p:nvPr/>
        </p:nvSpPr>
        <p:spPr>
          <a:xfrm>
            <a:off x="4889007" y="383987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001</a:t>
            </a:r>
            <a:endParaRPr kumimoji="1"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A8E0DF3-02CE-B14D-95F2-8BBBBA845481}"/>
              </a:ext>
            </a:extLst>
          </p:cNvPr>
          <p:cNvSpPr txBox="1"/>
          <p:nvPr/>
        </p:nvSpPr>
        <p:spPr>
          <a:xfrm>
            <a:off x="4877013" y="426838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010</a:t>
            </a:r>
            <a:endParaRPr kumimoji="1"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02D3390-3702-7842-913D-85F2C946704F}"/>
              </a:ext>
            </a:extLst>
          </p:cNvPr>
          <p:cNvSpPr txBox="1"/>
          <p:nvPr/>
        </p:nvSpPr>
        <p:spPr>
          <a:xfrm>
            <a:off x="4880663" y="4678128"/>
            <a:ext cx="63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011</a:t>
            </a:r>
            <a:endParaRPr kumimoji="1" lang="zh-TW" altLang="en-US" sz="2400" dirty="0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DC3580AD-9328-7846-A128-D5B45C697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098553"/>
              </p:ext>
            </p:extLst>
          </p:nvPr>
        </p:nvGraphicFramePr>
        <p:xfrm>
          <a:off x="7308532" y="4332187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A1CD95F0-E5A5-304D-8FBF-C4D409BE94E4}"/>
              </a:ext>
            </a:extLst>
          </p:cNvPr>
          <p:cNvCxnSpPr>
            <a:cxnSpLocks/>
            <a:endCxn id="67" idx="1"/>
          </p:cNvCxnSpPr>
          <p:nvPr/>
        </p:nvCxnSpPr>
        <p:spPr bwMode="auto">
          <a:xfrm>
            <a:off x="6103741" y="4512166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E0076DDE-FFD8-334D-A073-DE79652DF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053120"/>
              </p:ext>
            </p:extLst>
          </p:nvPr>
        </p:nvGraphicFramePr>
        <p:xfrm>
          <a:off x="7309086" y="4749858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9F106D28-E8F3-4E4A-940E-CBB7CB141344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6091595" y="4929837"/>
            <a:ext cx="12174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6B019CF-369A-4F4D-8F43-FF2C5AF55FDD}"/>
              </a:ext>
            </a:extLst>
          </p:cNvPr>
          <p:cNvSpPr txBox="1"/>
          <p:nvPr/>
        </p:nvSpPr>
        <p:spPr>
          <a:xfrm>
            <a:off x="4811399" y="2536034"/>
            <a:ext cx="2507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Directory of</a:t>
            </a:r>
            <a:br>
              <a:rPr lang="en-US" altLang="zh-TW" sz="2400" dirty="0">
                <a:solidFill>
                  <a:srgbClr val="0070C0"/>
                </a:solidFill>
              </a:rPr>
            </a:br>
            <a:r>
              <a:rPr lang="en-US" altLang="zh-TW" sz="2400" dirty="0">
                <a:solidFill>
                  <a:srgbClr val="0070C0"/>
                </a:solidFill>
              </a:rPr>
              <a:t>pointers to buckets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57E791B-4669-2E4B-9EB7-618A268362BC}"/>
              </a:ext>
            </a:extLst>
          </p:cNvPr>
          <p:cNvSpPr txBox="1"/>
          <p:nvPr/>
        </p:nvSpPr>
        <p:spPr>
          <a:xfrm>
            <a:off x="4182065" y="5824685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/>
              <a:t>u</a:t>
            </a:r>
            <a:r>
              <a:rPr lang="en-US" altLang="zh-TW" sz="2400" dirty="0"/>
              <a:t>=3</a:t>
            </a:r>
            <a:endParaRPr kumimoji="1" lang="zh-TW" altLang="en-US" sz="2400" dirty="0"/>
          </a:p>
        </p:txBody>
      </p:sp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6B39D330-87AC-DA45-A304-94FDD78EC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50397"/>
              </p:ext>
            </p:extLst>
          </p:nvPr>
        </p:nvGraphicFramePr>
        <p:xfrm>
          <a:off x="5629017" y="5110413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sp>
        <p:nvSpPr>
          <p:cNvPr id="76" name="文字方塊 75">
            <a:extLst>
              <a:ext uri="{FF2B5EF4-FFF2-40B4-BE49-F238E27FC236}">
                <a16:creationId xmlns:a16="http://schemas.microsoft.com/office/drawing/2014/main" id="{74FEC878-AF92-7443-AF21-818E03EBD391}"/>
              </a:ext>
            </a:extLst>
          </p:cNvPr>
          <p:cNvSpPr txBox="1"/>
          <p:nvPr/>
        </p:nvSpPr>
        <p:spPr>
          <a:xfrm>
            <a:off x="4882188" y="51335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100</a:t>
            </a:r>
            <a:endParaRPr kumimoji="1" lang="zh-TW" altLang="en-US" sz="24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9FAE502-7C2B-6D42-A151-C1F78D900436}"/>
              </a:ext>
            </a:extLst>
          </p:cNvPr>
          <p:cNvSpPr txBox="1"/>
          <p:nvPr/>
        </p:nvSpPr>
        <p:spPr>
          <a:xfrm>
            <a:off x="4888301" y="556977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101</a:t>
            </a:r>
            <a:endParaRPr kumimoji="1" lang="zh-TW" altLang="en-US" sz="2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6F2572A5-07D4-DF4C-97C8-3ADD136A81F6}"/>
              </a:ext>
            </a:extLst>
          </p:cNvPr>
          <p:cNvSpPr txBox="1"/>
          <p:nvPr/>
        </p:nvSpPr>
        <p:spPr>
          <a:xfrm>
            <a:off x="4876307" y="5998282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110</a:t>
            </a:r>
            <a:endParaRPr kumimoji="1" lang="zh-TW" altLang="en-US" sz="24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4631826-27A7-D44E-B3EE-2B3390723CA0}"/>
              </a:ext>
            </a:extLst>
          </p:cNvPr>
          <p:cNvSpPr txBox="1"/>
          <p:nvPr/>
        </p:nvSpPr>
        <p:spPr>
          <a:xfrm>
            <a:off x="4879957" y="6408023"/>
            <a:ext cx="63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111</a:t>
            </a:r>
            <a:endParaRPr kumimoji="1" lang="zh-TW" altLang="en-US" sz="2400" dirty="0"/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2F64409-D9AA-AE46-B5F5-B6AA04800420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 flipV="1">
            <a:off x="6098738" y="4934217"/>
            <a:ext cx="1210348" cy="16764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F3706A00-BFE4-3344-A9FB-06764ADAA38D}"/>
              </a:ext>
            </a:extLst>
          </p:cNvPr>
          <p:cNvCxnSpPr>
            <a:cxnSpLocks/>
            <a:endCxn id="67" idx="1"/>
          </p:cNvCxnSpPr>
          <p:nvPr/>
        </p:nvCxnSpPr>
        <p:spPr bwMode="auto">
          <a:xfrm flipV="1">
            <a:off x="6080041" y="4516546"/>
            <a:ext cx="1228491" cy="1681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C0F2C5F8-8733-7D47-B86B-17A644096DAD}"/>
              </a:ext>
            </a:extLst>
          </p:cNvPr>
          <p:cNvCxnSpPr>
            <a:cxnSpLocks/>
            <a:endCxn id="61" idx="1"/>
          </p:cNvCxnSpPr>
          <p:nvPr/>
        </p:nvCxnSpPr>
        <p:spPr bwMode="auto">
          <a:xfrm flipV="1">
            <a:off x="6079487" y="4061813"/>
            <a:ext cx="1224042" cy="17174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CA11E70-01A7-1148-8C93-57A26BC648BE}"/>
              </a:ext>
            </a:extLst>
          </p:cNvPr>
          <p:cNvCxnSpPr>
            <a:cxnSpLocks/>
            <a:endCxn id="59" idx="1"/>
          </p:cNvCxnSpPr>
          <p:nvPr/>
        </p:nvCxnSpPr>
        <p:spPr bwMode="auto">
          <a:xfrm flipV="1">
            <a:off x="6098184" y="3604856"/>
            <a:ext cx="1205345" cy="1787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67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06" y="-242447"/>
            <a:ext cx="8650287" cy="1143000"/>
          </a:xfrm>
        </p:spPr>
        <p:txBody>
          <a:bodyPr/>
          <a:lstStyle/>
          <a:p>
            <a:pPr algn="ctr"/>
            <a:r>
              <a:rPr lang="en-US" altLang="zh-TW" dirty="0"/>
              <a:t>Insertion of C5 (=110 101)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3719" y="598547"/>
                <a:ext cx="9185360" cy="5365691"/>
              </a:xfrm>
            </p:spPr>
            <p:txBody>
              <a:bodyPr/>
              <a:lstStyle/>
              <a:p>
                <a:r>
                  <a:rPr lang="en-US" altLang="zh-TW" sz="2800" b="0" dirty="0"/>
                  <a:t>Split the overflowed bucket using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, 3</m:t>
                        </m:r>
                      </m:e>
                    </m:d>
                  </m:oMath>
                </a14:m>
                <a:endParaRPr lang="en-US" altLang="zh-TW" sz="2800" b="0" dirty="0"/>
              </a:p>
              <a:p>
                <a:r>
                  <a:rPr lang="en-US" altLang="zh-TW" sz="2800" dirty="0">
                    <a:solidFill>
                      <a:srgbClr val="C00000"/>
                    </a:solidFill>
                  </a:rPr>
                  <a:t>Rehash A1, B1, C5 </a:t>
                </a:r>
                <a:r>
                  <a:rPr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 A new bucket is created for C5</a:t>
                </a:r>
                <a:endParaRPr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3719" y="598547"/>
                <a:ext cx="9185360" cy="5365691"/>
              </a:xfrm>
              <a:blipFill>
                <a:blip r:embed="rId2"/>
                <a:stretch>
                  <a:fillRect l="-414" t="-11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AC8F49A-148A-734E-B79F-DA4A5D3BF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87294"/>
              </p:ext>
            </p:extLst>
          </p:nvPr>
        </p:nvGraphicFramePr>
        <p:xfrm>
          <a:off x="1039758" y="2619988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2EBFA1E9-CA73-1148-8472-CB20F5B99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20348"/>
              </p:ext>
            </p:extLst>
          </p:nvPr>
        </p:nvGraphicFramePr>
        <p:xfrm>
          <a:off x="2714270" y="2607288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865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60" name="文字方塊 59">
            <a:extLst>
              <a:ext uri="{FF2B5EF4-FFF2-40B4-BE49-F238E27FC236}">
                <a16:creationId xmlns:a16="http://schemas.microsoft.com/office/drawing/2014/main" id="{525BBA9A-00DD-164D-A4A7-15C48FF9F448}"/>
              </a:ext>
            </a:extLst>
          </p:cNvPr>
          <p:cNvSpPr txBox="1"/>
          <p:nvPr/>
        </p:nvSpPr>
        <p:spPr>
          <a:xfrm>
            <a:off x="293635" y="259040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000</a:t>
            </a:r>
            <a:endParaRPr kumimoji="1" lang="zh-TW" altLang="en-US" sz="2400" dirty="0"/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2F01E195-ABA2-4E47-8F87-E093A736F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72345"/>
              </p:ext>
            </p:extLst>
          </p:nvPr>
        </p:nvGraphicFramePr>
        <p:xfrm>
          <a:off x="2714270" y="3064245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B1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24B64F7D-D5A2-2A4C-A87F-3E15725B2553}"/>
              </a:ext>
            </a:extLst>
          </p:cNvPr>
          <p:cNvCxnSpPr>
            <a:cxnSpLocks/>
            <a:endCxn id="59" idx="1"/>
          </p:cNvCxnSpPr>
          <p:nvPr/>
        </p:nvCxnSpPr>
        <p:spPr bwMode="auto">
          <a:xfrm>
            <a:off x="1509479" y="2791647"/>
            <a:ext cx="12047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6E7FFDA8-40EA-1844-94A2-5FEABB21DB01}"/>
              </a:ext>
            </a:extLst>
          </p:cNvPr>
          <p:cNvCxnSpPr>
            <a:cxnSpLocks/>
            <a:endCxn id="61" idx="1"/>
          </p:cNvCxnSpPr>
          <p:nvPr/>
        </p:nvCxnSpPr>
        <p:spPr bwMode="auto">
          <a:xfrm>
            <a:off x="1509479" y="3244224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229649C-7925-4C44-BB1A-1AD58D83EB90}"/>
              </a:ext>
            </a:extLst>
          </p:cNvPr>
          <p:cNvSpPr txBox="1"/>
          <p:nvPr/>
        </p:nvSpPr>
        <p:spPr>
          <a:xfrm>
            <a:off x="299748" y="302666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001</a:t>
            </a:r>
            <a:endParaRPr kumimoji="1"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A8E0DF3-02CE-B14D-95F2-8BBBBA845481}"/>
              </a:ext>
            </a:extLst>
          </p:cNvPr>
          <p:cNvSpPr txBox="1"/>
          <p:nvPr/>
        </p:nvSpPr>
        <p:spPr>
          <a:xfrm>
            <a:off x="287754" y="3455178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010</a:t>
            </a:r>
            <a:endParaRPr kumimoji="1"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02D3390-3702-7842-913D-85F2C946704F}"/>
              </a:ext>
            </a:extLst>
          </p:cNvPr>
          <p:cNvSpPr txBox="1"/>
          <p:nvPr/>
        </p:nvSpPr>
        <p:spPr>
          <a:xfrm>
            <a:off x="291404" y="3864919"/>
            <a:ext cx="63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011</a:t>
            </a:r>
            <a:endParaRPr kumimoji="1" lang="zh-TW" altLang="en-US" sz="2400" dirty="0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DC3580AD-9328-7846-A128-D5B45C697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17931"/>
              </p:ext>
            </p:extLst>
          </p:nvPr>
        </p:nvGraphicFramePr>
        <p:xfrm>
          <a:off x="2719273" y="3518978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A1CD95F0-E5A5-304D-8FBF-C4D409BE94E4}"/>
              </a:ext>
            </a:extLst>
          </p:cNvPr>
          <p:cNvCxnSpPr>
            <a:cxnSpLocks/>
            <a:endCxn id="67" idx="1"/>
          </p:cNvCxnSpPr>
          <p:nvPr/>
        </p:nvCxnSpPr>
        <p:spPr bwMode="auto">
          <a:xfrm>
            <a:off x="1514482" y="3698957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E0076DDE-FFD8-334D-A073-DE79652DF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79371"/>
              </p:ext>
            </p:extLst>
          </p:nvPr>
        </p:nvGraphicFramePr>
        <p:xfrm>
          <a:off x="2719827" y="3936649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9F106D28-E8F3-4E4A-940E-CBB7CB141344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1502336" y="4116628"/>
            <a:ext cx="12174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6B39D330-87AC-DA45-A304-94FDD78EC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66960"/>
              </p:ext>
            </p:extLst>
          </p:nvPr>
        </p:nvGraphicFramePr>
        <p:xfrm>
          <a:off x="1039758" y="4297204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sp>
        <p:nvSpPr>
          <p:cNvPr id="76" name="文字方塊 75">
            <a:extLst>
              <a:ext uri="{FF2B5EF4-FFF2-40B4-BE49-F238E27FC236}">
                <a16:creationId xmlns:a16="http://schemas.microsoft.com/office/drawing/2014/main" id="{74FEC878-AF92-7443-AF21-818E03EBD391}"/>
              </a:ext>
            </a:extLst>
          </p:cNvPr>
          <p:cNvSpPr txBox="1"/>
          <p:nvPr/>
        </p:nvSpPr>
        <p:spPr>
          <a:xfrm>
            <a:off x="292929" y="432029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100</a:t>
            </a:r>
            <a:endParaRPr kumimoji="1" lang="zh-TW" altLang="en-US" sz="24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9FAE502-7C2B-6D42-A151-C1F78D900436}"/>
              </a:ext>
            </a:extLst>
          </p:cNvPr>
          <p:cNvSpPr txBox="1"/>
          <p:nvPr/>
        </p:nvSpPr>
        <p:spPr>
          <a:xfrm>
            <a:off x="299042" y="475656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101</a:t>
            </a:r>
            <a:endParaRPr kumimoji="1" lang="zh-TW" altLang="en-US" sz="2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6F2572A5-07D4-DF4C-97C8-3ADD136A81F6}"/>
              </a:ext>
            </a:extLst>
          </p:cNvPr>
          <p:cNvSpPr txBox="1"/>
          <p:nvPr/>
        </p:nvSpPr>
        <p:spPr>
          <a:xfrm>
            <a:off x="287048" y="518507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110</a:t>
            </a:r>
            <a:endParaRPr kumimoji="1" lang="zh-TW" altLang="en-US" sz="24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4631826-27A7-D44E-B3EE-2B3390723CA0}"/>
              </a:ext>
            </a:extLst>
          </p:cNvPr>
          <p:cNvSpPr txBox="1"/>
          <p:nvPr/>
        </p:nvSpPr>
        <p:spPr>
          <a:xfrm>
            <a:off x="290698" y="5594814"/>
            <a:ext cx="63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111</a:t>
            </a:r>
            <a:endParaRPr kumimoji="1" lang="zh-TW" altLang="en-US" sz="2400" dirty="0"/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2F64409-D9AA-AE46-B5F5-B6AA04800420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 flipV="1">
            <a:off x="1509479" y="4121008"/>
            <a:ext cx="1210348" cy="16764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F3706A00-BFE4-3344-A9FB-06764ADAA38D}"/>
              </a:ext>
            </a:extLst>
          </p:cNvPr>
          <p:cNvCxnSpPr>
            <a:cxnSpLocks/>
            <a:endCxn id="67" idx="1"/>
          </p:cNvCxnSpPr>
          <p:nvPr/>
        </p:nvCxnSpPr>
        <p:spPr bwMode="auto">
          <a:xfrm flipV="1">
            <a:off x="1490782" y="3703337"/>
            <a:ext cx="1228491" cy="1681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C0F2C5F8-8733-7D47-B86B-17A644096DAD}"/>
              </a:ext>
            </a:extLst>
          </p:cNvPr>
          <p:cNvCxnSpPr>
            <a:cxnSpLocks/>
            <a:endCxn id="61" idx="1"/>
          </p:cNvCxnSpPr>
          <p:nvPr/>
        </p:nvCxnSpPr>
        <p:spPr bwMode="auto">
          <a:xfrm flipV="1">
            <a:off x="1490228" y="3248604"/>
            <a:ext cx="1224042" cy="17174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CA11E70-01A7-1148-8C93-57A26BC648BE}"/>
              </a:ext>
            </a:extLst>
          </p:cNvPr>
          <p:cNvCxnSpPr>
            <a:cxnSpLocks/>
            <a:endCxn id="59" idx="1"/>
          </p:cNvCxnSpPr>
          <p:nvPr/>
        </p:nvCxnSpPr>
        <p:spPr bwMode="auto">
          <a:xfrm flipV="1">
            <a:off x="1508925" y="2791647"/>
            <a:ext cx="1205345" cy="1787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85AA8462-513E-A44A-B408-8DCE35D7C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90076"/>
              </p:ext>
            </p:extLst>
          </p:nvPr>
        </p:nvGraphicFramePr>
        <p:xfrm>
          <a:off x="5585940" y="2645324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ECCC9D2F-FCC8-224E-A0A5-61D9E94E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37369"/>
              </p:ext>
            </p:extLst>
          </p:nvPr>
        </p:nvGraphicFramePr>
        <p:xfrm>
          <a:off x="7260452" y="2632624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865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645B63-D952-E949-8060-FB46C9FF5755}"/>
              </a:ext>
            </a:extLst>
          </p:cNvPr>
          <p:cNvSpPr txBox="1"/>
          <p:nvPr/>
        </p:nvSpPr>
        <p:spPr>
          <a:xfrm>
            <a:off x="4839817" y="261573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000</a:t>
            </a:r>
            <a:endParaRPr kumimoji="1" lang="zh-TW" altLang="en-US" sz="2400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A6E5DCE-B44C-C74E-A8B8-38D9CD760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45545"/>
              </p:ext>
            </p:extLst>
          </p:nvPr>
        </p:nvGraphicFramePr>
        <p:xfrm>
          <a:off x="7260452" y="3089581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</a:rPr>
                        <a:t>A1</a:t>
                      </a:r>
                      <a:endParaRPr lang="zh-TW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</a:rPr>
                        <a:t>B1</a:t>
                      </a:r>
                      <a:endParaRPr lang="zh-TW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4D123DE-CC51-A040-B5BC-0510352C37B0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>
            <a:off x="6055661" y="2816983"/>
            <a:ext cx="12047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721D3F76-33F1-5743-BDE1-DCCF99C3D746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6055661" y="3269560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0D201D-9154-E44B-BFFB-DAE4DBF3F0B8}"/>
              </a:ext>
            </a:extLst>
          </p:cNvPr>
          <p:cNvSpPr txBox="1"/>
          <p:nvPr/>
        </p:nvSpPr>
        <p:spPr>
          <a:xfrm>
            <a:off x="4845930" y="3052002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001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8BCCAB8-316D-AD42-9A4E-57D9F89997FF}"/>
              </a:ext>
            </a:extLst>
          </p:cNvPr>
          <p:cNvSpPr txBox="1"/>
          <p:nvPr/>
        </p:nvSpPr>
        <p:spPr>
          <a:xfrm>
            <a:off x="4833936" y="348051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010</a:t>
            </a:r>
            <a:endParaRPr kumimoji="1"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030CD0-B469-7448-807C-05AB7A323A6D}"/>
              </a:ext>
            </a:extLst>
          </p:cNvPr>
          <p:cNvSpPr txBox="1"/>
          <p:nvPr/>
        </p:nvSpPr>
        <p:spPr>
          <a:xfrm>
            <a:off x="4837586" y="3890255"/>
            <a:ext cx="63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011</a:t>
            </a:r>
            <a:endParaRPr kumimoji="1" lang="zh-TW" altLang="en-US" sz="2400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5DCC6004-89FC-C94E-9DD4-52B9C284D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60970"/>
              </p:ext>
            </p:extLst>
          </p:nvPr>
        </p:nvGraphicFramePr>
        <p:xfrm>
          <a:off x="7265455" y="3544314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B885C892-FC72-C94E-9DEA-E7D4F67CBCF2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>
            <a:off x="6060664" y="3724293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09307E37-08FD-F047-B881-3CA033C66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2796"/>
              </p:ext>
            </p:extLst>
          </p:nvPr>
        </p:nvGraphicFramePr>
        <p:xfrm>
          <a:off x="7266009" y="3961985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BA3236A0-925C-8742-BABD-5A93F02D058D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>
            <a:off x="6048518" y="4141964"/>
            <a:ext cx="12174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9EA9501-87FE-B344-B235-A5FD2619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16258"/>
              </p:ext>
            </p:extLst>
          </p:nvPr>
        </p:nvGraphicFramePr>
        <p:xfrm>
          <a:off x="5585940" y="4322540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sp>
        <p:nvSpPr>
          <p:cNvPr id="45" name="文字方塊 44">
            <a:extLst>
              <a:ext uri="{FF2B5EF4-FFF2-40B4-BE49-F238E27FC236}">
                <a16:creationId xmlns:a16="http://schemas.microsoft.com/office/drawing/2014/main" id="{5B184F58-9A24-E94D-B00A-7C3077B5758D}"/>
              </a:ext>
            </a:extLst>
          </p:cNvPr>
          <p:cNvSpPr txBox="1"/>
          <p:nvPr/>
        </p:nvSpPr>
        <p:spPr>
          <a:xfrm>
            <a:off x="4839111" y="4345632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100</a:t>
            </a:r>
            <a:endParaRPr kumimoji="1"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1E387D1-7F38-5345-8C14-A7AF814EAC19}"/>
              </a:ext>
            </a:extLst>
          </p:cNvPr>
          <p:cNvSpPr txBox="1"/>
          <p:nvPr/>
        </p:nvSpPr>
        <p:spPr>
          <a:xfrm>
            <a:off x="4845224" y="478189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101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6A497DF-54B7-2646-B8B7-9D700FD4B580}"/>
              </a:ext>
            </a:extLst>
          </p:cNvPr>
          <p:cNvSpPr txBox="1"/>
          <p:nvPr/>
        </p:nvSpPr>
        <p:spPr>
          <a:xfrm>
            <a:off x="4833230" y="5210409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110</a:t>
            </a:r>
            <a:endParaRPr kumimoji="1"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AC6F06-4B8D-AF41-AB6C-05E6FFB570E8}"/>
              </a:ext>
            </a:extLst>
          </p:cNvPr>
          <p:cNvSpPr txBox="1"/>
          <p:nvPr/>
        </p:nvSpPr>
        <p:spPr>
          <a:xfrm>
            <a:off x="4836880" y="5620150"/>
            <a:ext cx="63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111</a:t>
            </a:r>
            <a:endParaRPr kumimoji="1" lang="zh-TW" altLang="en-US" sz="2400"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FBF84ED7-F2E8-C34B-8ED0-B7408144E0E6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 flipV="1">
            <a:off x="6055661" y="4146344"/>
            <a:ext cx="1210348" cy="16764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0C6EC84-CF1A-C447-B872-9A04667CBE90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 flipV="1">
            <a:off x="6036964" y="3728673"/>
            <a:ext cx="1228491" cy="1681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B2232B76-6ECD-EF43-B4A9-AA977952C56E}"/>
              </a:ext>
            </a:extLst>
          </p:cNvPr>
          <p:cNvCxnSpPr>
            <a:cxnSpLocks/>
          </p:cNvCxnSpPr>
          <p:nvPr/>
        </p:nvCxnSpPr>
        <p:spPr bwMode="auto">
          <a:xfrm flipV="1">
            <a:off x="6036410" y="4991414"/>
            <a:ext cx="122404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F2EE1558-9949-4A4F-AD2C-5DEE22CA1A34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6055107" y="2816983"/>
            <a:ext cx="1205345" cy="1787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E02009D5-C30F-D641-A0FC-0A438979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6728"/>
              </p:ext>
            </p:extLst>
          </p:nvPr>
        </p:nvGraphicFramePr>
        <p:xfrm>
          <a:off x="7260452" y="4788628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C5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56" name="文字方塊 55">
            <a:extLst>
              <a:ext uri="{FF2B5EF4-FFF2-40B4-BE49-F238E27FC236}">
                <a16:creationId xmlns:a16="http://schemas.microsoft.com/office/drawing/2014/main" id="{E639374C-CC18-E04C-A734-6D46183666FE}"/>
              </a:ext>
            </a:extLst>
          </p:cNvPr>
          <p:cNvSpPr txBox="1"/>
          <p:nvPr/>
        </p:nvSpPr>
        <p:spPr>
          <a:xfrm>
            <a:off x="3168478" y="5921673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/>
              <a:t>u</a:t>
            </a:r>
            <a:r>
              <a:rPr lang="en-US" altLang="zh-TW" sz="2400" dirty="0"/>
              <a:t>=3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968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06" y="-242447"/>
            <a:ext cx="8650287" cy="1143000"/>
          </a:xfrm>
        </p:spPr>
        <p:txBody>
          <a:bodyPr/>
          <a:lstStyle/>
          <a:p>
            <a:pPr algn="ctr"/>
            <a:r>
              <a:rPr lang="en-US" altLang="zh-TW" dirty="0"/>
              <a:t>Insertion of C1 (=110 001)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3719" y="598547"/>
                <a:ext cx="4367404" cy="53656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TW" sz="2800" b="0" dirty="0"/>
                  <a:t> is not the same for A1, B1, C1: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zh-TW" sz="2800" b="0" dirty="0"/>
              </a:p>
              <a:p>
                <a:r>
                  <a:rPr lang="en-US" altLang="zh-TW" sz="2800" dirty="0">
                    <a:solidFill>
                      <a:srgbClr val="C00000"/>
                    </a:solidFill>
                  </a:rPr>
                  <a:t>Rehash A1, B1, C1 </a:t>
                </a:r>
                <a:br>
                  <a:rPr lang="en-US" altLang="zh-TW" sz="2800" dirty="0">
                    <a:solidFill>
                      <a:srgbClr val="C00000"/>
                    </a:solidFill>
                  </a:rPr>
                </a:br>
                <a:r>
                  <a:rPr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, 4</m:t>
                        </m:r>
                      </m:e>
                    </m:d>
                  </m:oMath>
                </a14:m>
                <a:endParaRPr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3719" y="598547"/>
                <a:ext cx="4367404" cy="5365691"/>
              </a:xfrm>
              <a:blipFill>
                <a:blip r:embed="rId2"/>
                <a:stretch>
                  <a:fillRect l="-870" t="-1179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85AA8462-513E-A44A-B408-8DCE35D7C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6647"/>
              </p:ext>
            </p:extLst>
          </p:nvPr>
        </p:nvGraphicFramePr>
        <p:xfrm>
          <a:off x="-4141156" y="628134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ECCC9D2F-FCC8-224E-A0A5-61D9E94E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03763"/>
              </p:ext>
            </p:extLst>
          </p:nvPr>
        </p:nvGraphicFramePr>
        <p:xfrm>
          <a:off x="-2466644" y="615434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865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A0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B0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645B63-D952-E949-8060-FB46C9FF5755}"/>
              </a:ext>
            </a:extLst>
          </p:cNvPr>
          <p:cNvSpPr txBox="1"/>
          <p:nvPr/>
        </p:nvSpPr>
        <p:spPr>
          <a:xfrm>
            <a:off x="-4964223" y="59854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0000</a:t>
            </a:r>
            <a:endParaRPr kumimoji="1" lang="zh-TW" altLang="en-US" sz="2400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A6E5DCE-B44C-C74E-A8B8-38D9CD760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077141"/>
              </p:ext>
            </p:extLst>
          </p:nvPr>
        </p:nvGraphicFramePr>
        <p:xfrm>
          <a:off x="-2466644" y="1072391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</a:rPr>
                        <a:t>A1</a:t>
                      </a:r>
                      <a:endParaRPr lang="zh-TW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0070C0"/>
                          </a:solidFill>
                        </a:rPr>
                        <a:t>C1</a:t>
                      </a:r>
                      <a:endParaRPr lang="zh-TW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4D123DE-CC51-A040-B5BC-0510352C37B0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>
            <a:off x="-3671435" y="799793"/>
            <a:ext cx="12047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721D3F76-33F1-5743-BDE1-DCCF99C3D746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-3671435" y="1252370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0D201D-9154-E44B-BFFB-DAE4DBF3F0B8}"/>
              </a:ext>
            </a:extLst>
          </p:cNvPr>
          <p:cNvSpPr txBox="1"/>
          <p:nvPr/>
        </p:nvSpPr>
        <p:spPr>
          <a:xfrm>
            <a:off x="-4958110" y="10348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0001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8BCCAB8-316D-AD42-9A4E-57D9F89997FF}"/>
              </a:ext>
            </a:extLst>
          </p:cNvPr>
          <p:cNvSpPr txBox="1"/>
          <p:nvPr/>
        </p:nvSpPr>
        <p:spPr>
          <a:xfrm>
            <a:off x="-4970104" y="146332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0010</a:t>
            </a:r>
            <a:endParaRPr kumimoji="1"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030CD0-B469-7448-807C-05AB7A323A6D}"/>
              </a:ext>
            </a:extLst>
          </p:cNvPr>
          <p:cNvSpPr txBox="1"/>
          <p:nvPr/>
        </p:nvSpPr>
        <p:spPr>
          <a:xfrm>
            <a:off x="-4966454" y="1873065"/>
            <a:ext cx="78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0011</a:t>
            </a:r>
            <a:endParaRPr kumimoji="1" lang="zh-TW" altLang="en-US" sz="2400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5DCC6004-89FC-C94E-9DD4-52B9C284D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5433"/>
              </p:ext>
            </p:extLst>
          </p:nvPr>
        </p:nvGraphicFramePr>
        <p:xfrm>
          <a:off x="-2461641" y="1527124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992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C2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B885C892-FC72-C94E-9DEA-E7D4F67CBCF2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>
            <a:off x="-3666432" y="1707103"/>
            <a:ext cx="12047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09307E37-08FD-F047-B881-3CA033C66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90398"/>
              </p:ext>
            </p:extLst>
          </p:nvPr>
        </p:nvGraphicFramePr>
        <p:xfrm>
          <a:off x="-2461087" y="1944795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C3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BA3236A0-925C-8742-BABD-5A93F02D058D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>
            <a:off x="-3678578" y="2124774"/>
            <a:ext cx="1217491" cy="4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9EA9501-87FE-B344-B235-A5FD2619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77618"/>
              </p:ext>
            </p:extLst>
          </p:nvPr>
        </p:nvGraphicFramePr>
        <p:xfrm>
          <a:off x="-4141156" y="2305350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sp>
        <p:nvSpPr>
          <p:cNvPr id="45" name="文字方塊 44">
            <a:extLst>
              <a:ext uri="{FF2B5EF4-FFF2-40B4-BE49-F238E27FC236}">
                <a16:creationId xmlns:a16="http://schemas.microsoft.com/office/drawing/2014/main" id="{5B184F58-9A24-E94D-B00A-7C3077B5758D}"/>
              </a:ext>
            </a:extLst>
          </p:cNvPr>
          <p:cNvSpPr txBox="1"/>
          <p:nvPr/>
        </p:nvSpPr>
        <p:spPr>
          <a:xfrm>
            <a:off x="-4964929" y="23284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0100</a:t>
            </a:r>
            <a:endParaRPr kumimoji="1"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1E387D1-7F38-5345-8C14-A7AF814EAC19}"/>
              </a:ext>
            </a:extLst>
          </p:cNvPr>
          <p:cNvSpPr txBox="1"/>
          <p:nvPr/>
        </p:nvSpPr>
        <p:spPr>
          <a:xfrm>
            <a:off x="-4958816" y="27647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0101</a:t>
            </a:r>
            <a:endParaRPr kumimoji="1"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6A497DF-54B7-2646-B8B7-9D700FD4B580}"/>
              </a:ext>
            </a:extLst>
          </p:cNvPr>
          <p:cNvSpPr txBox="1"/>
          <p:nvPr/>
        </p:nvSpPr>
        <p:spPr>
          <a:xfrm>
            <a:off x="-4965104" y="3193219"/>
            <a:ext cx="78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0110</a:t>
            </a:r>
            <a:endParaRPr kumimoji="1"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AC6F06-4B8D-AF41-AB6C-05E6FFB570E8}"/>
              </a:ext>
            </a:extLst>
          </p:cNvPr>
          <p:cNvSpPr txBox="1"/>
          <p:nvPr/>
        </p:nvSpPr>
        <p:spPr>
          <a:xfrm>
            <a:off x="-4961453" y="3602960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0111</a:t>
            </a:r>
            <a:endParaRPr kumimoji="1" lang="zh-TW" altLang="en-US" sz="2400"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FBF84ED7-F2E8-C34B-8ED0-B7408144E0E6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 flipV="1">
            <a:off x="-3671435" y="2129154"/>
            <a:ext cx="1210348" cy="16764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0C6EC84-CF1A-C447-B872-9A04667CBE90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 flipV="1">
            <a:off x="-3690132" y="1711483"/>
            <a:ext cx="1228491" cy="1681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B2232B76-6ECD-EF43-B4A9-AA977952C56E}"/>
              </a:ext>
            </a:extLst>
          </p:cNvPr>
          <p:cNvCxnSpPr>
            <a:cxnSpLocks/>
          </p:cNvCxnSpPr>
          <p:nvPr/>
        </p:nvCxnSpPr>
        <p:spPr bwMode="auto">
          <a:xfrm flipV="1">
            <a:off x="-3690686" y="2974224"/>
            <a:ext cx="122404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F2EE1558-9949-4A4F-AD2C-5DEE22CA1A34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-3671989" y="799793"/>
            <a:ext cx="1205345" cy="1787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E02009D5-C30F-D641-A0FC-0A438979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89434"/>
              </p:ext>
            </p:extLst>
          </p:nvPr>
        </p:nvGraphicFramePr>
        <p:xfrm>
          <a:off x="-2466644" y="2771438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C5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E02FF73A-C997-654F-9D19-C9D1941F0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03802"/>
              </p:ext>
            </p:extLst>
          </p:nvPr>
        </p:nvGraphicFramePr>
        <p:xfrm>
          <a:off x="267522" y="2864197"/>
          <a:ext cx="3689352" cy="332962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44676">
                  <a:extLst>
                    <a:ext uri="{9D8B030D-6E8A-4147-A177-3AD203B41FA5}">
                      <a16:colId xmlns:a16="http://schemas.microsoft.com/office/drawing/2014/main" val="1042916812"/>
                    </a:ext>
                  </a:extLst>
                </a:gridCol>
                <a:gridCol w="1844676">
                  <a:extLst>
                    <a:ext uri="{9D8B030D-6E8A-4147-A177-3AD203B41FA5}">
                      <a16:colId xmlns:a16="http://schemas.microsoft.com/office/drawing/2014/main" val="407157917"/>
                    </a:ext>
                  </a:extLst>
                </a:gridCol>
              </a:tblGrid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h(k)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73781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91145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A1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100 001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877251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101 000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238174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B1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101 001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445405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104403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110 011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3562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110 101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888018"/>
                  </a:ext>
                </a:extLst>
              </a:tr>
              <a:tr h="36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C1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110 001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85610"/>
                  </a:ext>
                </a:extLst>
              </a:tr>
            </a:tbl>
          </a:graphicData>
        </a:graphic>
      </p:graphicFrame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21894D1C-FEF3-B54D-99AE-DD52618C1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54207"/>
              </p:ext>
            </p:extLst>
          </p:nvPr>
        </p:nvGraphicFramePr>
        <p:xfrm>
          <a:off x="-4141156" y="3977485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A63C060E-8A19-7146-828F-366729E2F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34379"/>
              </p:ext>
            </p:extLst>
          </p:nvPr>
        </p:nvGraphicFramePr>
        <p:xfrm>
          <a:off x="-4141156" y="5654701"/>
          <a:ext cx="667265" cy="16808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77305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8262"/>
                  </a:ext>
                </a:extLst>
              </a:tr>
              <a:tr h="420212">
                <a:tc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643038"/>
                  </a:ext>
                </a:extLst>
              </a:tr>
            </a:tbl>
          </a:graphicData>
        </a:graphic>
      </p:graphicFrame>
      <p:sp>
        <p:nvSpPr>
          <p:cNvPr id="71" name="矩形 70">
            <a:extLst>
              <a:ext uri="{FF2B5EF4-FFF2-40B4-BE49-F238E27FC236}">
                <a16:creationId xmlns:a16="http://schemas.microsoft.com/office/drawing/2014/main" id="{B78A1E37-F781-1449-8677-4AD25A551C3C}"/>
              </a:ext>
            </a:extLst>
          </p:cNvPr>
          <p:cNvSpPr/>
          <p:nvPr/>
        </p:nvSpPr>
        <p:spPr bwMode="auto">
          <a:xfrm>
            <a:off x="2861530" y="3211562"/>
            <a:ext cx="567470" cy="298225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3AAF290-EC31-C54A-AC65-7C986B49A372}"/>
              </a:ext>
            </a:extLst>
          </p:cNvPr>
          <p:cNvSpPr txBox="1"/>
          <p:nvPr/>
        </p:nvSpPr>
        <p:spPr>
          <a:xfrm>
            <a:off x="-4959538" y="39539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6BC528F-57BF-9D45-B4F7-8AA78DFD2ADF}"/>
              </a:ext>
            </a:extLst>
          </p:cNvPr>
          <p:cNvSpPr txBox="1"/>
          <p:nvPr/>
        </p:nvSpPr>
        <p:spPr>
          <a:xfrm>
            <a:off x="-4953425" y="43902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1001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EA49FF8-04D1-F84D-8A02-2F19496AAB76}"/>
              </a:ext>
            </a:extLst>
          </p:cNvPr>
          <p:cNvSpPr txBox="1"/>
          <p:nvPr/>
        </p:nvSpPr>
        <p:spPr>
          <a:xfrm>
            <a:off x="-4965419" y="48187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1010</a:t>
            </a:r>
            <a:endParaRPr kumimoji="1" lang="zh-TW" altLang="en-US" sz="2400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05447DE-C5B4-2245-95A3-4B3BB07A4D76}"/>
              </a:ext>
            </a:extLst>
          </p:cNvPr>
          <p:cNvSpPr txBox="1"/>
          <p:nvPr/>
        </p:nvSpPr>
        <p:spPr>
          <a:xfrm>
            <a:off x="-4961769" y="5228497"/>
            <a:ext cx="78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1011</a:t>
            </a:r>
            <a:endParaRPr kumimoji="1" lang="zh-TW" altLang="en-US" sz="24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B2FFA3C-8E32-624E-A238-C698F3D1B6E5}"/>
              </a:ext>
            </a:extLst>
          </p:cNvPr>
          <p:cNvSpPr txBox="1"/>
          <p:nvPr/>
        </p:nvSpPr>
        <p:spPr>
          <a:xfrm>
            <a:off x="-4954538" y="5683874"/>
            <a:ext cx="78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B83C039-D7F4-4742-A7CF-D0798F76247C}"/>
              </a:ext>
            </a:extLst>
          </p:cNvPr>
          <p:cNvSpPr txBox="1"/>
          <p:nvPr/>
        </p:nvSpPr>
        <p:spPr>
          <a:xfrm>
            <a:off x="-4948425" y="6120139"/>
            <a:ext cx="78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1101</a:t>
            </a:r>
            <a:endParaRPr kumimoji="1" lang="zh-TW" altLang="en-US" sz="24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ABE89AF-30DF-6140-83C2-6ED0E3347BD1}"/>
              </a:ext>
            </a:extLst>
          </p:cNvPr>
          <p:cNvSpPr txBox="1"/>
          <p:nvPr/>
        </p:nvSpPr>
        <p:spPr>
          <a:xfrm>
            <a:off x="-4954711" y="6548651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1110</a:t>
            </a:r>
            <a:endParaRPr kumimoji="1" lang="zh-TW" altLang="en-US" sz="24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F8A914D-8E6B-E649-97FE-49AD0B9ADAB8}"/>
              </a:ext>
            </a:extLst>
          </p:cNvPr>
          <p:cNvSpPr txBox="1"/>
          <p:nvPr/>
        </p:nvSpPr>
        <p:spPr>
          <a:xfrm>
            <a:off x="-4951062" y="6958392"/>
            <a:ext cx="76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1111</a:t>
            </a:r>
            <a:endParaRPr kumimoji="1" lang="zh-TW" altLang="en-US" sz="2400" dirty="0"/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00F63D9-B49B-0E4D-8A12-B386B036EEE4}"/>
              </a:ext>
            </a:extLst>
          </p:cNvPr>
          <p:cNvCxnSpPr>
            <a:cxnSpLocks/>
          </p:cNvCxnSpPr>
          <p:nvPr/>
        </p:nvCxnSpPr>
        <p:spPr bwMode="auto">
          <a:xfrm flipV="1">
            <a:off x="-3690686" y="4560643"/>
            <a:ext cx="1224042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7C29CD71-5C7E-1C46-887C-68206C45C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85162"/>
              </p:ext>
            </p:extLst>
          </p:nvPr>
        </p:nvGraphicFramePr>
        <p:xfrm>
          <a:off x="-2466644" y="4357857"/>
          <a:ext cx="1573984" cy="36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1984">
                  <a:extLst>
                    <a:ext uri="{9D8B030D-6E8A-4147-A177-3AD203B41FA5}">
                      <a16:colId xmlns:a16="http://schemas.microsoft.com/office/drawing/2014/main" val="2607702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</a:tblGrid>
              <a:tr h="368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</a:rPr>
                        <a:t>B1</a:t>
                      </a:r>
                      <a:endParaRPr lang="zh-TW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</a:tbl>
          </a:graphicData>
        </a:graphic>
      </p:graphicFrame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227E584-DDB5-B541-B6B8-A0DDDE87B332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-3671989" y="799793"/>
            <a:ext cx="1205345" cy="34187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6624DF9F-BB9F-1C42-8C44-43879B02E98A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 flipV="1">
            <a:off x="-3671989" y="1711483"/>
            <a:ext cx="1210348" cy="3307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85F207AB-5287-AD40-9E5A-26FC4A575086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 flipV="1">
            <a:off x="-3671989" y="2129154"/>
            <a:ext cx="1210902" cy="33339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6CEA217A-3943-8845-BAB4-EBCF85B1B2B0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-3671989" y="799793"/>
            <a:ext cx="1205345" cy="50697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A861A1AD-EADE-9340-90F0-31C15FF6DB77}"/>
              </a:ext>
            </a:extLst>
          </p:cNvPr>
          <p:cNvCxnSpPr>
            <a:cxnSpLocks/>
            <a:endCxn id="55" idx="1"/>
          </p:cNvCxnSpPr>
          <p:nvPr/>
        </p:nvCxnSpPr>
        <p:spPr bwMode="auto">
          <a:xfrm flipV="1">
            <a:off x="-3671989" y="2955797"/>
            <a:ext cx="1205345" cy="33759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EEB6A66-61C6-FC43-A76A-144187E51ACF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 flipV="1">
            <a:off x="-3671989" y="1711483"/>
            <a:ext cx="1210348" cy="50323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3A7ACB76-FBE9-DB45-BACC-14BA6DDD5683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 flipV="1">
            <a:off x="-3671989" y="2129154"/>
            <a:ext cx="1210902" cy="50367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E0D266C7-0B60-C546-958C-ADFCA3E3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50" y="688717"/>
            <a:ext cx="3760415" cy="62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Advantages for Dynamic Hashing Using Directories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8840" y="1325217"/>
            <a:ext cx="8452020" cy="5058121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Only double the directory rather than the whole hash table used in static hashing</a:t>
            </a:r>
          </a:p>
          <a:p>
            <a:r>
              <a:rPr lang="en-US" altLang="zh-TW" dirty="0"/>
              <a:t>Only rehash the entries in the buckets that overflows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826" y="0"/>
            <a:ext cx="8082047" cy="1143000"/>
          </a:xfrm>
        </p:spPr>
        <p:txBody>
          <a:bodyPr/>
          <a:lstStyle/>
          <a:p>
            <a:pPr algn="ctr"/>
            <a:r>
              <a:rPr lang="en-US" altLang="zh-TW" dirty="0" err="1"/>
              <a:t>Directoryless</a:t>
            </a:r>
            <a:r>
              <a:rPr lang="en-US" altLang="zh-TW" dirty="0"/>
              <a:t> Dynamic Hashing (1)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21BC03-9228-4048-B56D-C38BF2EAB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673392"/>
              </p:ext>
            </p:extLst>
          </p:nvPr>
        </p:nvGraphicFramePr>
        <p:xfrm>
          <a:off x="434439" y="2199861"/>
          <a:ext cx="1457740" cy="34058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8870">
                  <a:extLst>
                    <a:ext uri="{9D8B030D-6E8A-4147-A177-3AD203B41FA5}">
                      <a16:colId xmlns:a16="http://schemas.microsoft.com/office/drawing/2014/main" val="1911826443"/>
                    </a:ext>
                  </a:extLst>
                </a:gridCol>
                <a:gridCol w="728870">
                  <a:extLst>
                    <a:ext uri="{9D8B030D-6E8A-4147-A177-3AD203B41FA5}">
                      <a16:colId xmlns:a16="http://schemas.microsoft.com/office/drawing/2014/main" val="301702193"/>
                    </a:ext>
                  </a:extLst>
                </a:gridCol>
              </a:tblGrid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B4</a:t>
                      </a:r>
                    </a:p>
                    <a:p>
                      <a:pPr algn="ctr"/>
                      <a:r>
                        <a:rPr lang="en-US" altLang="zh-TW" sz="2400" b="0" dirty="0"/>
                        <a:t>A0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607159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A1</a:t>
                      </a:r>
                    </a:p>
                    <a:p>
                      <a:pPr algn="ctr"/>
                      <a:r>
                        <a:rPr lang="en-US" altLang="zh-TW" sz="2400" b="0" dirty="0"/>
                        <a:t>B5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89166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10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C2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06054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11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C3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286980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641E18A-AA24-1749-BD55-277EF42E832A}"/>
              </a:ext>
            </a:extLst>
          </p:cNvPr>
          <p:cNvSpPr txBox="1"/>
          <p:nvPr/>
        </p:nvSpPr>
        <p:spPr>
          <a:xfrm>
            <a:off x="166882" y="140982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(a) </a:t>
            </a:r>
            <a:r>
              <a:rPr kumimoji="1" lang="en-US" altLang="zh-TW" sz="2400" i="1" dirty="0"/>
              <a:t>r</a:t>
            </a:r>
            <a:r>
              <a:rPr kumimoji="1" lang="en-US" altLang="zh-TW" sz="2400" dirty="0"/>
              <a:t> = 2, </a:t>
            </a:r>
            <a:r>
              <a:rPr kumimoji="1" lang="en-US" altLang="zh-TW" sz="2400" i="1" dirty="0"/>
              <a:t>q</a:t>
            </a:r>
            <a:r>
              <a:rPr kumimoji="1" lang="en-US" altLang="zh-TW" sz="2400" dirty="0"/>
              <a:t> = 0</a:t>
            </a:r>
            <a:endParaRPr kumimoji="1" lang="zh-TW" altLang="en-US" sz="2400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D97A15E-F04D-0F47-A98B-56B9CAA40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661578"/>
              </p:ext>
            </p:extLst>
          </p:nvPr>
        </p:nvGraphicFramePr>
        <p:xfrm>
          <a:off x="2964245" y="1676785"/>
          <a:ext cx="1457740" cy="42572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8870">
                  <a:extLst>
                    <a:ext uri="{9D8B030D-6E8A-4147-A177-3AD203B41FA5}">
                      <a16:colId xmlns:a16="http://schemas.microsoft.com/office/drawing/2014/main" val="1911826443"/>
                    </a:ext>
                  </a:extLst>
                </a:gridCol>
                <a:gridCol w="728870">
                  <a:extLst>
                    <a:ext uri="{9D8B030D-6E8A-4147-A177-3AD203B41FA5}">
                      <a16:colId xmlns:a16="http://schemas.microsoft.com/office/drawing/2014/main" val="301702193"/>
                    </a:ext>
                  </a:extLst>
                </a:gridCol>
              </a:tblGrid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000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A0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607159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001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A1</a:t>
                      </a:r>
                    </a:p>
                    <a:p>
                      <a:pPr algn="ctr"/>
                      <a:r>
                        <a:rPr lang="en-US" altLang="zh-TW" sz="2400" b="0" dirty="0"/>
                        <a:t>B5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89166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010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C2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06054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011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C3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286980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100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B4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8724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4B2967-DC86-3548-83C9-6514B0D803CC}"/>
              </a:ext>
            </a:extLst>
          </p:cNvPr>
          <p:cNvSpPr txBox="1"/>
          <p:nvPr/>
        </p:nvSpPr>
        <p:spPr>
          <a:xfrm>
            <a:off x="2387905" y="1143000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(b) Insert </a:t>
            </a:r>
            <a:r>
              <a:rPr kumimoji="1" lang="en-US" altLang="zh-TW" sz="2400" dirty="0">
                <a:solidFill>
                  <a:srgbClr val="0070C0"/>
                </a:solidFill>
              </a:rPr>
              <a:t>C5</a:t>
            </a:r>
            <a:r>
              <a:rPr kumimoji="1" lang="en-US" altLang="zh-TW" sz="2400" dirty="0"/>
              <a:t>, </a:t>
            </a:r>
            <a:r>
              <a:rPr kumimoji="1" lang="en-US" altLang="zh-TW" sz="2400" i="1" dirty="0"/>
              <a:t>r</a:t>
            </a:r>
            <a:r>
              <a:rPr kumimoji="1" lang="en-US" altLang="zh-TW" sz="2400" dirty="0"/>
              <a:t> = 2, </a:t>
            </a:r>
            <a:r>
              <a:rPr kumimoji="1" lang="en-US" altLang="zh-TW" sz="2400" i="1" dirty="0"/>
              <a:t>q</a:t>
            </a:r>
            <a:r>
              <a:rPr kumimoji="1" lang="en-US" altLang="zh-TW" sz="2400" dirty="0"/>
              <a:t> = 1</a:t>
            </a:r>
            <a:endParaRPr kumimoji="1" lang="zh-TW" altLang="en-US" sz="2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A39CE12-DEB7-9B41-95F1-7E344FE2E633}"/>
              </a:ext>
            </a:extLst>
          </p:cNvPr>
          <p:cNvCxnSpPr>
            <a:cxnSpLocks/>
          </p:cNvCxnSpPr>
          <p:nvPr/>
        </p:nvCxnSpPr>
        <p:spPr bwMode="auto">
          <a:xfrm>
            <a:off x="4421985" y="3043536"/>
            <a:ext cx="43069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1C5B63F-8FDA-D240-BEEE-93DB71570399}"/>
              </a:ext>
            </a:extLst>
          </p:cNvPr>
          <p:cNvSpPr/>
          <p:nvPr/>
        </p:nvSpPr>
        <p:spPr bwMode="auto">
          <a:xfrm>
            <a:off x="4865104" y="2791295"/>
            <a:ext cx="556592" cy="47707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C5</a:t>
            </a:r>
            <a:endParaRPr kumimoji="1" lang="zh-TW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A5BBDD-1462-054C-87F7-7127FE4826CC}"/>
              </a:ext>
            </a:extLst>
          </p:cNvPr>
          <p:cNvSpPr txBox="1"/>
          <p:nvPr/>
        </p:nvSpPr>
        <p:spPr>
          <a:xfrm>
            <a:off x="4429232" y="1713764"/>
            <a:ext cx="142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</a:t>
            </a:r>
            <a:r>
              <a:rPr kumimoji="1" lang="en-US" altLang="zh-TW" sz="2400" dirty="0"/>
              <a:t>verflow bucket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5955433B-2A8F-2547-B4DF-B126FFADB61E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58366" y="1409820"/>
                <a:ext cx="3618903" cy="50581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/>
                  <a:t>1. 01 overflow</a:t>
                </a:r>
              </a:p>
              <a:p>
                <a:pPr marL="0" indent="0">
                  <a:buNone/>
                </a:pPr>
                <a:r>
                  <a:rPr lang="en-US" altLang="zh-TW" sz="2800" dirty="0"/>
                  <a:t>2. Activate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TW" sz="2800" dirty="0"/>
              </a:p>
              <a:p>
                <a:pPr marL="0" indent="0">
                  <a:buNone/>
                </a:pPr>
                <a:r>
                  <a:rPr lang="en-US" altLang="zh-TW" sz="2800" dirty="0"/>
                  <a:t>    (</a:t>
                </a:r>
                <a:r>
                  <a:rPr lang="en-US" altLang="zh-TW" sz="2800" dirty="0">
                    <a:solidFill>
                      <a:srgbClr val="FFC000"/>
                    </a:solidFill>
                  </a:rPr>
                  <a:t>100 is Active</a:t>
                </a:r>
                <a:r>
                  <a:rPr lang="en-US" altLang="zh-TW" sz="2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TW" sz="2800" dirty="0"/>
                  <a:t>3. Increment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800" dirty="0"/>
                  <a:t>4. Rehash B4, A0 by</a:t>
                </a:r>
                <a:br>
                  <a:rPr lang="en-US" altLang="zh-TW" sz="2800" dirty="0"/>
                </a:br>
                <a:r>
                  <a:rPr lang="en-US" altLang="zh-TW" sz="28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</m:oMath>
                </a14:m>
                <a:br>
                  <a:rPr lang="en-US" altLang="zh-TW" sz="2800" dirty="0">
                    <a:solidFill>
                      <a:schemeClr val="tx1"/>
                    </a:solidFill>
                  </a:rPr>
                </a:br>
                <a:r>
                  <a:rPr lang="en-US" altLang="zh-TW" sz="280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000, 100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e>
                    </m:d>
                  </m:oMath>
                </a14:m>
                <a:br>
                  <a:rPr lang="en-US" altLang="zh-TW" sz="2800" dirty="0"/>
                </a:br>
                <a:r>
                  <a:rPr lang="en-US" altLang="zh-TW" sz="28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800" dirty="0">
                        <a:latin typeface="Cambria Math" panose="02040503050406030204" pitchFamily="18" charset="0"/>
                      </a:rPr>
                      <m:t>(00</m:t>
                    </m:r>
                    <m: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1~011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b="0" dirty="0"/>
              </a:p>
              <a:p>
                <a:pPr marL="0" indent="0">
                  <a:buNone/>
                </a:pPr>
                <a:r>
                  <a:rPr lang="en-US" altLang="zh-TW" sz="2800" dirty="0"/>
                  <a:t>5. Insert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sz="2800" b="0" dirty="0"/>
                  <a:t> in </a:t>
                </a:r>
                <a:br>
                  <a:rPr lang="en-US" altLang="zh-TW" sz="2800" b="0" dirty="0"/>
                </a:br>
                <a:r>
                  <a:rPr lang="en-US" altLang="zh-TW" sz="2800" b="0" dirty="0"/>
                  <a:t>    overflow area</a:t>
                </a: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5955433B-2A8F-2547-B4DF-B126FFADB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58366" y="1409820"/>
                <a:ext cx="3618903" cy="5058121"/>
              </a:xfrm>
              <a:blipFill>
                <a:blip r:embed="rId2"/>
                <a:stretch>
                  <a:fillRect l="-3147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83414B4-5662-DE4C-9135-FACE030C2D5F}"/>
                  </a:ext>
                </a:extLst>
              </p:cNvPr>
              <p:cNvSpPr txBox="1"/>
              <p:nvPr/>
            </p:nvSpPr>
            <p:spPr>
              <a:xfrm>
                <a:off x="3556" y="5934045"/>
                <a:ext cx="29401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/>
                  <a:t>Active: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(0~3)</m:t>
                      </m:r>
                    </m:oMath>
                  </m:oMathPara>
                </a14:m>
                <a:endParaRPr kumimoji="1" lang="zh-TW" altLang="en-US" sz="2400" i="1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83414B4-5662-DE4C-9135-FACE030C2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" y="5934045"/>
                <a:ext cx="2940100" cy="830997"/>
              </a:xfrm>
              <a:prstGeom prst="rect">
                <a:avLst/>
              </a:prstGeom>
              <a:blipFill>
                <a:blip r:embed="rId3"/>
                <a:stretch>
                  <a:fillRect l="-2586" t="-4478" b="-8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19AD58-0463-B04F-88DC-7C952A142D52}"/>
              </a:ext>
            </a:extLst>
          </p:cNvPr>
          <p:cNvSpPr txBox="1"/>
          <p:nvPr/>
        </p:nvSpPr>
        <p:spPr>
          <a:xfrm>
            <a:off x="4330031" y="4916189"/>
            <a:ext cx="142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new active</a:t>
            </a:r>
            <a:r>
              <a:rPr lang="en-US" altLang="zh-TW" sz="2400" dirty="0"/>
              <a:t> bucket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4701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826" y="0"/>
            <a:ext cx="8082047" cy="1143000"/>
          </a:xfrm>
        </p:spPr>
        <p:txBody>
          <a:bodyPr/>
          <a:lstStyle/>
          <a:p>
            <a:pPr algn="ctr"/>
            <a:r>
              <a:rPr lang="en-US" altLang="zh-TW" dirty="0" err="1"/>
              <a:t>Directoryless</a:t>
            </a:r>
            <a:r>
              <a:rPr lang="en-US" altLang="zh-TW" dirty="0"/>
              <a:t> Dynamic Hashing (2)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D97A15E-F04D-0F47-A98B-56B9CAA40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320669"/>
              </p:ext>
            </p:extLst>
          </p:nvPr>
        </p:nvGraphicFramePr>
        <p:xfrm>
          <a:off x="576340" y="1676785"/>
          <a:ext cx="1457740" cy="510871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28870">
                  <a:extLst>
                    <a:ext uri="{9D8B030D-6E8A-4147-A177-3AD203B41FA5}">
                      <a16:colId xmlns:a16="http://schemas.microsoft.com/office/drawing/2014/main" val="1911826443"/>
                    </a:ext>
                  </a:extLst>
                </a:gridCol>
                <a:gridCol w="728870">
                  <a:extLst>
                    <a:ext uri="{9D8B030D-6E8A-4147-A177-3AD203B41FA5}">
                      <a16:colId xmlns:a16="http://schemas.microsoft.com/office/drawing/2014/main" val="301702193"/>
                    </a:ext>
                  </a:extLst>
                </a:gridCol>
              </a:tblGrid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000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A0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607159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001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A1</a:t>
                      </a:r>
                    </a:p>
                    <a:p>
                      <a:pPr algn="ctr"/>
                      <a:r>
                        <a:rPr lang="en-US" altLang="zh-TW" sz="2400" b="0" dirty="0">
                          <a:solidFill>
                            <a:srgbClr val="0070C0"/>
                          </a:solidFill>
                        </a:rPr>
                        <a:t>C1</a:t>
                      </a:r>
                      <a:endParaRPr lang="zh-TW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89166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010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C2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06054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011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C3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286980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100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B4</a:t>
                      </a:r>
                    </a:p>
                    <a:p>
                      <a:pPr algn="ctr"/>
                      <a:r>
                        <a:rPr lang="en-US" altLang="zh-TW" sz="2400" b="0" dirty="0"/>
                        <a:t>-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8724"/>
                  </a:ext>
                </a:extLst>
              </a:tr>
              <a:tr h="8514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101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/>
                        <a:t>B5</a:t>
                      </a:r>
                    </a:p>
                    <a:p>
                      <a:pPr algn="ctr"/>
                      <a:r>
                        <a:rPr lang="en-US" altLang="zh-TW" sz="2400" b="0" dirty="0"/>
                        <a:t>C5</a:t>
                      </a:r>
                      <a:endParaRPr lang="zh-TW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108898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4B2967-DC86-3548-83C9-6514B0D803CC}"/>
              </a:ext>
            </a:extLst>
          </p:cNvPr>
          <p:cNvSpPr txBox="1"/>
          <p:nvPr/>
        </p:nvSpPr>
        <p:spPr>
          <a:xfrm>
            <a:off x="0" y="1143000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(b) Insert </a:t>
            </a:r>
            <a:r>
              <a:rPr kumimoji="1" lang="en-US" altLang="zh-TW" sz="2400" dirty="0">
                <a:solidFill>
                  <a:srgbClr val="0070C0"/>
                </a:solidFill>
              </a:rPr>
              <a:t>C1</a:t>
            </a:r>
            <a:r>
              <a:rPr kumimoji="1" lang="en-US" altLang="zh-TW" sz="2400" dirty="0"/>
              <a:t>, </a:t>
            </a:r>
            <a:r>
              <a:rPr kumimoji="1" lang="en-US" altLang="zh-TW" sz="2400" i="1" dirty="0"/>
              <a:t>r</a:t>
            </a:r>
            <a:r>
              <a:rPr kumimoji="1" lang="en-US" altLang="zh-TW" sz="2400" dirty="0"/>
              <a:t> = 2, </a:t>
            </a:r>
            <a:r>
              <a:rPr kumimoji="1" lang="en-US" altLang="zh-TW" sz="2400" i="1" dirty="0"/>
              <a:t>q</a:t>
            </a:r>
            <a:r>
              <a:rPr kumimoji="1" lang="en-US" altLang="zh-TW" sz="2400" dirty="0"/>
              <a:t> = 2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5955433B-2A8F-2547-B4DF-B126FFADB61E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744023" y="1373832"/>
                <a:ext cx="5473147" cy="50581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/>
                  <a:t>1. 001 overflow</a:t>
                </a:r>
              </a:p>
              <a:p>
                <a:pPr marL="0" indent="0">
                  <a:buNone/>
                </a:pPr>
                <a:r>
                  <a:rPr lang="en-US" altLang="zh-TW" sz="2800" dirty="0"/>
                  <a:t>2. Activate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TW" sz="2800" dirty="0"/>
              </a:p>
              <a:p>
                <a:pPr marL="0" indent="0">
                  <a:buNone/>
                </a:pPr>
                <a:r>
                  <a:rPr lang="en-US" altLang="zh-TW" sz="2800" dirty="0"/>
                  <a:t>    (</a:t>
                </a:r>
                <a:r>
                  <a:rPr lang="en-US" altLang="zh-TW" sz="2800" dirty="0">
                    <a:solidFill>
                      <a:srgbClr val="FFC000"/>
                    </a:solidFill>
                  </a:rPr>
                  <a:t>101 is Active</a:t>
                </a:r>
                <a:r>
                  <a:rPr lang="en-US" altLang="zh-TW" sz="2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TW" sz="2800" dirty="0"/>
                  <a:t>3. Increment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800" dirty="0"/>
                  <a:t>4. Rehash A1, B5, C5, C1 by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</m:oMath>
                </a14:m>
                <a:br>
                  <a:rPr lang="en-US" altLang="zh-TW" sz="2800" dirty="0">
                    <a:solidFill>
                      <a:schemeClr val="tx1"/>
                    </a:solidFill>
                  </a:rPr>
                </a:br>
                <a:r>
                  <a:rPr lang="en-US" altLang="zh-TW" sz="280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000~001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, 100~101: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e>
                    </m:d>
                  </m:oMath>
                </a14:m>
                <a:br>
                  <a:rPr lang="en-US" altLang="zh-TW" sz="2800" dirty="0"/>
                </a:br>
                <a:r>
                  <a:rPr lang="en-US" altLang="zh-TW" sz="28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800" dirty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10~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011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b="0" dirty="0"/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5955433B-2A8F-2547-B4DF-B126FFADB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744023" y="1373832"/>
                <a:ext cx="5473147" cy="5058121"/>
              </a:xfrm>
              <a:blipFill>
                <a:blip r:embed="rId2"/>
                <a:stretch>
                  <a:fillRect l="-2315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24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2836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Performance Comparison of Arrays and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58D76D2-18EB-024E-8558-86BC82B08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018450"/>
                  </p:ext>
                </p:extLst>
              </p:nvPr>
            </p:nvGraphicFramePr>
            <p:xfrm>
              <a:off x="816832" y="1635944"/>
              <a:ext cx="7706258" cy="3764932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479207">
                      <a:extLst>
                        <a:ext uri="{9D8B030D-6E8A-4147-A177-3AD203B41FA5}">
                          <a16:colId xmlns:a16="http://schemas.microsoft.com/office/drawing/2014/main" val="1089078553"/>
                        </a:ext>
                      </a:extLst>
                    </a:gridCol>
                    <a:gridCol w="1479207">
                      <a:extLst>
                        <a:ext uri="{9D8B030D-6E8A-4147-A177-3AD203B41FA5}">
                          <a16:colId xmlns:a16="http://schemas.microsoft.com/office/drawing/2014/main" val="797035360"/>
                        </a:ext>
                      </a:extLst>
                    </a:gridCol>
                    <a:gridCol w="1479207">
                      <a:extLst>
                        <a:ext uri="{9D8B030D-6E8A-4147-A177-3AD203B41FA5}">
                          <a16:colId xmlns:a16="http://schemas.microsoft.com/office/drawing/2014/main" val="2095192414"/>
                        </a:ext>
                      </a:extLst>
                    </a:gridCol>
                    <a:gridCol w="1789430">
                      <a:extLst>
                        <a:ext uri="{9D8B030D-6E8A-4147-A177-3AD203B41FA5}">
                          <a16:colId xmlns:a16="http://schemas.microsoft.com/office/drawing/2014/main" val="2662077934"/>
                        </a:ext>
                      </a:extLst>
                    </a:gridCol>
                    <a:gridCol w="1479207">
                      <a:extLst>
                        <a:ext uri="{9D8B030D-6E8A-4147-A177-3AD203B41FA5}">
                          <a16:colId xmlns:a16="http://schemas.microsoft.com/office/drawing/2014/main" val="1857116744"/>
                        </a:ext>
                      </a:extLst>
                    </a:gridCol>
                  </a:tblGrid>
                  <a:tr h="735493">
                    <a:tc rowSpan="2"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Array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Tree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38014418"/>
                      </a:ext>
                    </a:extLst>
                  </a:tr>
                  <a:tr h="735493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Sorted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Not sorted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Unbalanced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Balanced (Chap. 10)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8867096"/>
                      </a:ext>
                    </a:extLst>
                  </a:tr>
                  <a:tr h="735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Insertion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04052275"/>
                      </a:ext>
                    </a:extLst>
                  </a:tr>
                  <a:tr h="735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Searching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78021"/>
                      </a:ext>
                    </a:extLst>
                  </a:tr>
                  <a:tr h="735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Deletion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09505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58D76D2-18EB-024E-8558-86BC82B08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018450"/>
                  </p:ext>
                </p:extLst>
              </p:nvPr>
            </p:nvGraphicFramePr>
            <p:xfrm>
              <a:off x="816832" y="1635944"/>
              <a:ext cx="7706258" cy="3764932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479207">
                      <a:extLst>
                        <a:ext uri="{9D8B030D-6E8A-4147-A177-3AD203B41FA5}">
                          <a16:colId xmlns:a16="http://schemas.microsoft.com/office/drawing/2014/main" val="1089078553"/>
                        </a:ext>
                      </a:extLst>
                    </a:gridCol>
                    <a:gridCol w="1479207">
                      <a:extLst>
                        <a:ext uri="{9D8B030D-6E8A-4147-A177-3AD203B41FA5}">
                          <a16:colId xmlns:a16="http://schemas.microsoft.com/office/drawing/2014/main" val="797035360"/>
                        </a:ext>
                      </a:extLst>
                    </a:gridCol>
                    <a:gridCol w="1479207">
                      <a:extLst>
                        <a:ext uri="{9D8B030D-6E8A-4147-A177-3AD203B41FA5}">
                          <a16:colId xmlns:a16="http://schemas.microsoft.com/office/drawing/2014/main" val="2095192414"/>
                        </a:ext>
                      </a:extLst>
                    </a:gridCol>
                    <a:gridCol w="1789430">
                      <a:extLst>
                        <a:ext uri="{9D8B030D-6E8A-4147-A177-3AD203B41FA5}">
                          <a16:colId xmlns:a16="http://schemas.microsoft.com/office/drawing/2014/main" val="2662077934"/>
                        </a:ext>
                      </a:extLst>
                    </a:gridCol>
                    <a:gridCol w="1479207">
                      <a:extLst>
                        <a:ext uri="{9D8B030D-6E8A-4147-A177-3AD203B41FA5}">
                          <a16:colId xmlns:a16="http://schemas.microsoft.com/office/drawing/2014/main" val="1857116744"/>
                        </a:ext>
                      </a:extLst>
                    </a:gridCol>
                  </a:tblGrid>
                  <a:tr h="735493">
                    <a:tc rowSpan="2"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Array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Tree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38014418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Sorted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Not sorted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Unbalanced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Balanced (Chap. 10)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8867096"/>
                      </a:ext>
                    </a:extLst>
                  </a:tr>
                  <a:tr h="735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Insertion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724" t="-208475" r="-323276" b="-1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8475" r="-220513" b="-1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8936" t="-208475" r="-82979" b="-1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20513" t="-208475" b="-196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4052275"/>
                      </a:ext>
                    </a:extLst>
                  </a:tr>
                  <a:tr h="735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Searching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724" t="-313793" r="-32327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13793" r="-22051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8936" t="-313793" r="-829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20513" t="-31379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78021"/>
                      </a:ext>
                    </a:extLst>
                  </a:tr>
                  <a:tr h="735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Deletion </a:t>
                          </a:r>
                          <a:endParaRPr lang="zh-TW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724" t="-413793" r="-32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413793" r="-220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8936" t="-413793" r="-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20513" t="-4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9505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E48C1DA-D4BD-C047-8A6C-A08BE59444AE}"/>
                  </a:ext>
                </a:extLst>
              </p:cNvPr>
              <p:cNvSpPr txBox="1"/>
              <p:nvPr/>
            </p:nvSpPr>
            <p:spPr>
              <a:xfrm>
                <a:off x="811591" y="5605783"/>
                <a:ext cx="7381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TW" sz="2800" dirty="0">
                    <a:solidFill>
                      <a:srgbClr val="C00000"/>
                    </a:solidFill>
                  </a:rPr>
                  <a:t>Is it possible to perform these operations in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kumimoji="1" lang="zh-TW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E48C1DA-D4BD-C047-8A6C-A08BE594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91" y="5605783"/>
                <a:ext cx="7381188" cy="523220"/>
              </a:xfrm>
              <a:prstGeom prst="rect">
                <a:avLst/>
              </a:prstGeom>
              <a:blipFill>
                <a:blip r:embed="rId3"/>
                <a:stretch>
                  <a:fillRect l="-1718" t="-9302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47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Static Hashing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8813" y="1028744"/>
            <a:ext cx="7772400" cy="1981200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Hash function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map a key into a table index</a:t>
            </a:r>
            <a:endParaRPr lang="en-US" altLang="zh-TW" sz="2800" dirty="0"/>
          </a:p>
          <a:p>
            <a:r>
              <a:rPr lang="en-US" altLang="zh-TW" dirty="0"/>
              <a:t>Example:</a:t>
            </a:r>
          </a:p>
          <a:p>
            <a:pPr lvl="1"/>
            <a:r>
              <a:rPr lang="en-US" altLang="zh-TW" dirty="0"/>
              <a:t>Key values: 18 23 35 46 24 10</a:t>
            </a:r>
          </a:p>
          <a:p>
            <a:pPr lvl="1"/>
            <a:r>
              <a:rPr lang="en-US" altLang="zh-TW" dirty="0"/>
              <a:t>Hash function:</a:t>
            </a:r>
            <a:br>
              <a:rPr lang="en-US" altLang="zh-TW" dirty="0"/>
            </a:b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h(k) = k mod 10</a:t>
            </a:r>
          </a:p>
          <a:p>
            <a:pPr lvl="1"/>
            <a:endParaRPr lang="en-US" altLang="zh-TW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4479F2-ADB1-AB45-BE11-3374B413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5161"/>
              </p:ext>
            </p:extLst>
          </p:nvPr>
        </p:nvGraphicFramePr>
        <p:xfrm>
          <a:off x="7459362" y="197708"/>
          <a:ext cx="1334530" cy="493227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1650679175"/>
                    </a:ext>
                  </a:extLst>
                </a:gridCol>
              </a:tblGrid>
              <a:tr h="459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18565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669218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35147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149171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925216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6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15530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473875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96804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9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45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71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Static Hashing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8813" y="1028744"/>
            <a:ext cx="7772400" cy="1981200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Hash function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map a key into a table index</a:t>
            </a:r>
            <a:endParaRPr lang="en-US" altLang="zh-TW" sz="2800" dirty="0"/>
          </a:p>
          <a:p>
            <a:r>
              <a:rPr lang="en-US" altLang="zh-TW" dirty="0"/>
              <a:t>Example:</a:t>
            </a:r>
          </a:p>
          <a:p>
            <a:pPr lvl="1"/>
            <a:r>
              <a:rPr lang="en-US" altLang="zh-TW" dirty="0"/>
              <a:t>Key values: 95 70 </a:t>
            </a:r>
            <a:r>
              <a:rPr lang="en-US" altLang="zh-TW" dirty="0">
                <a:solidFill>
                  <a:srgbClr val="0070C0"/>
                </a:solidFill>
              </a:rPr>
              <a:t>65</a:t>
            </a:r>
            <a:r>
              <a:rPr lang="en-US" altLang="zh-TW" dirty="0"/>
              <a:t> 80 90 85</a:t>
            </a:r>
          </a:p>
          <a:p>
            <a:pPr lvl="1"/>
            <a:r>
              <a:rPr lang="en-US" altLang="zh-TW" dirty="0"/>
              <a:t>Hash function:</a:t>
            </a:r>
            <a:br>
              <a:rPr lang="en-US" altLang="zh-TW" dirty="0"/>
            </a:b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h(k) = k mod 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Two records (keys) may attempt to</a:t>
            </a:r>
            <a:br>
              <a:rPr lang="en-US" altLang="zh-TW" dirty="0"/>
            </a:br>
            <a:r>
              <a:rPr lang="en-US" altLang="zh-TW" dirty="0"/>
              <a:t>insert into the </a:t>
            </a:r>
            <a:r>
              <a:rPr lang="en-US" altLang="zh-TW" dirty="0">
                <a:solidFill>
                  <a:srgbClr val="C00000"/>
                </a:solidFill>
              </a:rPr>
              <a:t>same</a:t>
            </a:r>
            <a:r>
              <a:rPr lang="en-US" altLang="zh-TW" dirty="0"/>
              <a:t> bucket (position)</a:t>
            </a:r>
          </a:p>
          <a:p>
            <a:pPr lvl="1"/>
            <a:r>
              <a:rPr lang="en-US" altLang="zh-TW" dirty="0"/>
              <a:t>How to handle the event? Discussed later 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4479F2-ADB1-AB45-BE11-3374B413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43984"/>
              </p:ext>
            </p:extLst>
          </p:nvPr>
        </p:nvGraphicFramePr>
        <p:xfrm>
          <a:off x="7459362" y="197708"/>
          <a:ext cx="1334530" cy="493227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265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1650679175"/>
                    </a:ext>
                  </a:extLst>
                </a:gridCol>
              </a:tblGrid>
              <a:tr h="459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70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18565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669218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35147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149171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925216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6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15530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473875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96804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9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45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99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Hash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46220" y="886827"/>
                <a:ext cx="8046309" cy="5365691"/>
              </a:xfrm>
            </p:spPr>
            <p:txBody>
              <a:bodyPr/>
              <a:lstStyle/>
              <a:p>
                <a:r>
                  <a:rPr lang="en-US" altLang="zh-TW" dirty="0"/>
                  <a:t>In static hashing, identifier/keys</a:t>
                </a:r>
                <a:br>
                  <a:rPr lang="en-US" altLang="zh-TW" dirty="0"/>
                </a:br>
                <a:r>
                  <a:rPr lang="en-US" altLang="zh-TW" dirty="0"/>
                  <a:t>are stored in a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hash table</a:t>
                </a:r>
              </a:p>
              <a:p>
                <a:r>
                  <a:rPr lang="en-US" altLang="zh-TW" dirty="0"/>
                  <a:t>Slot: space for storing data</a:t>
                </a:r>
              </a:p>
              <a:p>
                <a:r>
                  <a:rPr lang="en-US" altLang="zh-TW" dirty="0">
                    <a:solidFill>
                      <a:srgbClr val="C00000"/>
                    </a:solidFill>
                  </a:rPr>
                  <a:t>Bucket: </a:t>
                </a:r>
                <a:r>
                  <a:rPr lang="en-US" altLang="zh-TW" dirty="0"/>
                  <a:t>each bucket may</a:t>
                </a:r>
                <a:br>
                  <a:rPr lang="en-US" altLang="zh-TW" dirty="0"/>
                </a:br>
                <a:r>
                  <a:rPr lang="en-US" altLang="zh-TW" dirty="0"/>
                  <a:t>consist of </a:t>
                </a:r>
                <a:r>
                  <a:rPr lang="en-US" altLang="zh-TW" i="1" dirty="0"/>
                  <a:t>s</a:t>
                </a:r>
                <a:r>
                  <a:rPr lang="en-US" altLang="zh-TW" dirty="0"/>
                  <a:t> slots to hold</a:t>
                </a:r>
                <a:endParaRPr lang="en-US" altLang="zh-TW" dirty="0">
                  <a:solidFill>
                    <a:srgbClr val="C00000"/>
                  </a:solidFill>
                </a:endParaRPr>
              </a:p>
              <a:p>
                <a:r>
                  <a:rPr lang="en-US" altLang="zh-TW" dirty="0"/>
                  <a:t>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 are synonyms</a:t>
                </a:r>
                <a:br>
                  <a:rPr lang="en-US" altLang="zh-TW" dirty="0"/>
                </a:br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>
                    <a:solidFill>
                      <a:srgbClr val="C00000"/>
                    </a:solidFill>
                  </a:rPr>
                  <a:t>Hash collision: </a:t>
                </a:r>
                <a:br>
                  <a:rPr lang="en-US" altLang="zh-TW" dirty="0">
                    <a:solidFill>
                      <a:srgbClr val="C00000"/>
                    </a:solidFill>
                  </a:rPr>
                </a:br>
                <a:r>
                  <a:rPr lang="en-US" altLang="zh-TW" dirty="0"/>
                  <a:t>home bucket for new data is not empty</a:t>
                </a:r>
              </a:p>
              <a:p>
                <a:r>
                  <a:rPr lang="en-US" altLang="zh-TW" dirty="0">
                    <a:solidFill>
                      <a:srgbClr val="C00000"/>
                    </a:solidFill>
                  </a:rPr>
                  <a:t>Overflow</a:t>
                </a:r>
                <a:r>
                  <a:rPr lang="en-US" altLang="zh-TW" dirty="0"/>
                  <a:t>: home bucket for new data is </a:t>
                </a:r>
                <a:r>
                  <a:rPr lang="en-US" altLang="zh-TW" i="1" dirty="0"/>
                  <a:t>full</a:t>
                </a: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46220" y="886827"/>
                <a:ext cx="8046309" cy="5365691"/>
              </a:xfrm>
              <a:blipFill>
                <a:blip r:embed="rId2"/>
                <a:stretch>
                  <a:fillRect l="-790" t="-1418" b="-52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4479F2-ADB1-AB45-BE11-3374B413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390768"/>
              </p:ext>
            </p:extLst>
          </p:nvPr>
        </p:nvGraphicFramePr>
        <p:xfrm>
          <a:off x="7002161" y="653617"/>
          <a:ext cx="2030628" cy="443534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15314">
                  <a:extLst>
                    <a:ext uri="{9D8B030D-6E8A-4147-A177-3AD203B41FA5}">
                      <a16:colId xmlns:a16="http://schemas.microsoft.com/office/drawing/2014/main" val="671391776"/>
                    </a:ext>
                  </a:extLst>
                </a:gridCol>
                <a:gridCol w="1015314">
                  <a:extLst>
                    <a:ext uri="{9D8B030D-6E8A-4147-A177-3AD203B41FA5}">
                      <a16:colId xmlns:a16="http://schemas.microsoft.com/office/drawing/2014/main" val="1650679175"/>
                    </a:ext>
                  </a:extLst>
                </a:gridCol>
              </a:tblGrid>
              <a:tr h="459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/>
                        <a:t>acos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/>
                        <a:t>atan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48967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18565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char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ceil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669218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define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35147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/>
                        <a:t>exp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149171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float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floor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925216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15530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</a:t>
                      </a:r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473875"/>
                  </a:ext>
                </a:extLst>
              </a:tr>
              <a:tr h="496935"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4590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64502D41-9018-6749-AA81-61C7D5961B30}"/>
              </a:ext>
            </a:extLst>
          </p:cNvPr>
          <p:cNvSpPr txBox="1"/>
          <p:nvPr/>
        </p:nvSpPr>
        <p:spPr>
          <a:xfrm>
            <a:off x="7140547" y="192918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Slot 1</a:t>
            </a:r>
            <a:endParaRPr kumimoji="1"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610401-7B6A-6742-8FBD-EBA49EAF7B3A}"/>
              </a:ext>
            </a:extLst>
          </p:cNvPr>
          <p:cNvSpPr txBox="1"/>
          <p:nvPr/>
        </p:nvSpPr>
        <p:spPr>
          <a:xfrm>
            <a:off x="8093047" y="195969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Slot 2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4CAD70-A087-CC42-B9FF-28B32782DF5F}"/>
              </a:ext>
            </a:extLst>
          </p:cNvPr>
          <p:cNvSpPr txBox="1"/>
          <p:nvPr/>
        </p:nvSpPr>
        <p:spPr>
          <a:xfrm>
            <a:off x="5898974" y="713371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0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96A3D7-F537-B34C-9709-C15C147C403A}"/>
              </a:ext>
            </a:extLst>
          </p:cNvPr>
          <p:cNvSpPr txBox="1"/>
          <p:nvPr/>
        </p:nvSpPr>
        <p:spPr>
          <a:xfrm>
            <a:off x="5898974" y="1197807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1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3FE6A4E-F046-DD4B-8F94-B52932103ECB}"/>
              </a:ext>
            </a:extLst>
          </p:cNvPr>
          <p:cNvSpPr txBox="1"/>
          <p:nvPr/>
        </p:nvSpPr>
        <p:spPr>
          <a:xfrm>
            <a:off x="5894854" y="1720357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2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FDECAA-0C20-6140-9D47-92ED90697D0F}"/>
              </a:ext>
            </a:extLst>
          </p:cNvPr>
          <p:cNvSpPr txBox="1"/>
          <p:nvPr/>
        </p:nvSpPr>
        <p:spPr>
          <a:xfrm>
            <a:off x="5894854" y="2188407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3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ACF7005-EDC8-EA43-B52C-012D9B8C7724}"/>
              </a:ext>
            </a:extLst>
          </p:cNvPr>
          <p:cNvSpPr txBox="1"/>
          <p:nvPr/>
        </p:nvSpPr>
        <p:spPr>
          <a:xfrm>
            <a:off x="5894854" y="2672843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4</a:t>
            </a:r>
            <a:endParaRPr kumimoji="1"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47A13B-98DE-554F-9936-8641013ED68B}"/>
              </a:ext>
            </a:extLst>
          </p:cNvPr>
          <p:cNvSpPr txBox="1"/>
          <p:nvPr/>
        </p:nvSpPr>
        <p:spPr>
          <a:xfrm>
            <a:off x="5890734" y="3195393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5</a:t>
            </a:r>
            <a:endParaRPr kumimoji="1"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92CB1B-93E2-4246-8E59-79DCBCEB14E4}"/>
              </a:ext>
            </a:extLst>
          </p:cNvPr>
          <p:cNvSpPr txBox="1"/>
          <p:nvPr/>
        </p:nvSpPr>
        <p:spPr>
          <a:xfrm>
            <a:off x="5910642" y="3695989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6</a:t>
            </a:r>
            <a:endParaRPr kumimoji="1"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007FEB-5BC2-3F45-AE74-7968F8406C5B}"/>
              </a:ext>
            </a:extLst>
          </p:cNvPr>
          <p:cNvSpPr txBox="1"/>
          <p:nvPr/>
        </p:nvSpPr>
        <p:spPr>
          <a:xfrm>
            <a:off x="5805331" y="4702975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Bucket 25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99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Desired 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58813" y="886827"/>
                <a:ext cx="8046309" cy="5365691"/>
              </a:xfrm>
            </p:spPr>
            <p:txBody>
              <a:bodyPr/>
              <a:lstStyle/>
              <a:p>
                <a:r>
                  <a:rPr lang="en-US" altLang="zh-TW" dirty="0"/>
                  <a:t>A desired hash function is easy to compute and minimize number of collisions</a:t>
                </a:r>
              </a:p>
              <a:p>
                <a:r>
                  <a:rPr lang="en-US" altLang="zh-TW" dirty="0"/>
                  <a:t>Uniform hash function</a:t>
                </a:r>
              </a:p>
              <a:p>
                <a:pPr lvl="1"/>
                <a:r>
                  <a:rPr lang="en-US" altLang="zh-TW" dirty="0"/>
                  <a:t>Probability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 is the number of buckets</a:t>
                </a:r>
              </a:p>
              <a:p>
                <a:r>
                  <a:rPr lang="en-US" altLang="zh-TW" dirty="0"/>
                  <a:t>Several popular hash functions</a:t>
                </a:r>
              </a:p>
              <a:p>
                <a:pPr lvl="1"/>
                <a:r>
                  <a:rPr lang="en-US" altLang="zh-TW" dirty="0"/>
                  <a:t>Division</a:t>
                </a:r>
              </a:p>
              <a:p>
                <a:pPr lvl="1"/>
                <a:r>
                  <a:rPr lang="en-US" altLang="zh-TW" dirty="0"/>
                  <a:t>Mid-square</a:t>
                </a:r>
              </a:p>
              <a:p>
                <a:pPr lvl="1"/>
                <a:r>
                  <a:rPr lang="en-US" altLang="zh-TW" dirty="0"/>
                  <a:t>Folding</a:t>
                </a:r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DC656C17-E60E-D543-89CA-279C033D4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58813" y="886827"/>
                <a:ext cx="8046309" cy="5365691"/>
              </a:xfrm>
              <a:blipFill>
                <a:blip r:embed="rId2"/>
                <a:stretch>
                  <a:fillRect l="-473" t="-1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17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Division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8813" y="886827"/>
            <a:ext cx="8046309" cy="5365691"/>
          </a:xfrm>
        </p:spPr>
        <p:txBody>
          <a:bodyPr/>
          <a:lstStyle/>
          <a:p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h(k) = k mod D </a:t>
            </a:r>
            <a:r>
              <a:rPr lang="en-US" altLang="zh-TW" dirty="0"/>
              <a:t>(i.e., </a:t>
            </a:r>
            <a:r>
              <a:rPr lang="en-US" altLang="zh-TW" dirty="0">
                <a:solidFill>
                  <a:srgbClr val="C00000"/>
                </a:solidFill>
              </a:rPr>
              <a:t>remainder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Since the bucket address is from 0 to b-1 if there are b buckets, usually D = b</a:t>
            </a:r>
          </a:p>
          <a:p>
            <a:r>
              <a:rPr lang="en-US" altLang="zh-TW" dirty="0"/>
              <a:t>If D is even, it is not good</a:t>
            </a:r>
          </a:p>
          <a:p>
            <a:pPr lvl="1"/>
            <a:r>
              <a:rPr lang="en-US" altLang="zh-TW" dirty="0"/>
              <a:t>A bias toward either odd or even</a:t>
            </a:r>
          </a:p>
          <a:p>
            <a:r>
              <a:rPr lang="en-US" altLang="zh-TW" dirty="0"/>
              <a:t>If D is multiple of 5, it is not good</a:t>
            </a:r>
          </a:p>
          <a:p>
            <a:pPr lvl="1"/>
            <a:r>
              <a:rPr lang="en-US" altLang="zh-TW" dirty="0"/>
              <a:t>A bias toward 0 or 5 (e.g., grade)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Prime numbers</a:t>
            </a:r>
            <a:r>
              <a:rPr lang="en-US" altLang="zh-TW" dirty="0"/>
              <a:t> are better choices for D</a:t>
            </a:r>
          </a:p>
          <a:p>
            <a:pPr lvl="1"/>
            <a:r>
              <a:rPr lang="en-US" altLang="zh-TW" dirty="0"/>
              <a:t>For most practical dictionaries, D is a good candidate if it has no prime factor smaller than 20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453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0520A8BA-D1ED-9346-919A-95B98BE0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8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B1922A7-0D62-734C-B852-A89E903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8743D-D12A-1F42-ACA7-AA1ABA83C4E8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7D46552-A8AC-8943-BE88-7BCBCB49C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Mid-square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656C17-E60E-D543-89CA-279C033D4C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8813" y="886827"/>
            <a:ext cx="8046309" cy="5365691"/>
          </a:xfrm>
        </p:spPr>
        <p:txBody>
          <a:bodyPr/>
          <a:lstStyle/>
          <a:p>
            <a:r>
              <a:rPr lang="en-US" altLang="zh-TW" dirty="0"/>
              <a:t>Square the key the then use an appropriate number of bits from the middle of the square</a:t>
            </a:r>
          </a:p>
          <a:p>
            <a:r>
              <a:rPr lang="en-US" altLang="zh-TW" dirty="0"/>
              <a:t>Example:</a:t>
            </a:r>
          </a:p>
          <a:p>
            <a:pPr lvl="1"/>
            <a:r>
              <a:rPr lang="en-US" altLang="zh-TW" dirty="0"/>
              <a:t>Key </a:t>
            </a:r>
            <a:r>
              <a:rPr lang="en-US" altLang="zh-TW" i="1" dirty="0"/>
              <a:t>k</a:t>
            </a:r>
            <a:r>
              <a:rPr lang="en-US" altLang="zh-TW" dirty="0"/>
              <a:t> = 113586, b = 10000, where 9999 is the largest bucket address</a:t>
            </a:r>
          </a:p>
          <a:p>
            <a:pPr lvl="1"/>
            <a:r>
              <a:rPr lang="en-US" altLang="zh-TW" dirty="0"/>
              <a:t>Square the key, and then extract the middle 4 digits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h(</a:t>
            </a:r>
            <a:r>
              <a:rPr lang="en-US" altLang="zh-TW" i="1" dirty="0"/>
              <a:t>k</a:t>
            </a:r>
            <a:r>
              <a:rPr lang="en-US" altLang="zh-TW" dirty="0"/>
              <a:t>) = 1779</a:t>
            </a:r>
          </a:p>
          <a:p>
            <a:pPr lvl="1"/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0E809EF-83CC-6847-AC73-A7625FC48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842678"/>
              </p:ext>
            </p:extLst>
          </p:nvPr>
        </p:nvGraphicFramePr>
        <p:xfrm>
          <a:off x="1163640" y="4758038"/>
          <a:ext cx="6762745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14795">
                  <a:extLst>
                    <a:ext uri="{9D8B030D-6E8A-4147-A177-3AD203B41FA5}">
                      <a16:colId xmlns:a16="http://schemas.microsoft.com/office/drawing/2014/main" val="4071515129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3554215231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727127950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1013418489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1333914504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827017259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3274721539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2178314825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2101701305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535599814"/>
                    </a:ext>
                  </a:extLst>
                </a:gridCol>
                <a:gridCol w="614795">
                  <a:extLst>
                    <a:ext uri="{9D8B030D-6E8A-4147-A177-3AD203B41FA5}">
                      <a16:colId xmlns:a16="http://schemas.microsoft.com/office/drawing/2014/main" val="362345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164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617851"/>
      </p:ext>
    </p:extLst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3301</TotalTime>
  <Words>2014</Words>
  <Application>Microsoft Macintosh PowerPoint</Application>
  <PresentationFormat>On-screen Show (4:3)</PresentationFormat>
  <Paragraphs>578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Courier New</vt:lpstr>
      <vt:lpstr>Monotype Sorts</vt:lpstr>
      <vt:lpstr>Times New Roman</vt:lpstr>
      <vt:lpstr>Dads Tie.pot</vt:lpstr>
      <vt:lpstr>CHAPTER 8</vt:lpstr>
      <vt:lpstr>Symbol Table</vt:lpstr>
      <vt:lpstr>Performance Comparison of Arrays and Trees</vt:lpstr>
      <vt:lpstr>Static Hashing</vt:lpstr>
      <vt:lpstr>Static Hashing</vt:lpstr>
      <vt:lpstr>Hash Table</vt:lpstr>
      <vt:lpstr>Desired Hash Functions</vt:lpstr>
      <vt:lpstr>Division</vt:lpstr>
      <vt:lpstr>Mid-square</vt:lpstr>
      <vt:lpstr>Folding</vt:lpstr>
      <vt:lpstr>PowerPoint Presentation</vt:lpstr>
      <vt:lpstr>Overflow Handling</vt:lpstr>
      <vt:lpstr>Linear Probing (Linear Open Addressing)</vt:lpstr>
      <vt:lpstr>Quadratic Probing</vt:lpstr>
      <vt:lpstr>Rehashing</vt:lpstr>
      <vt:lpstr>PowerPoint Presentation</vt:lpstr>
      <vt:lpstr>Chaining</vt:lpstr>
      <vt:lpstr>PowerPoint Presentation</vt:lpstr>
      <vt:lpstr>Dynamic Hashing</vt:lpstr>
      <vt:lpstr>Dynamic Hashing Using Directories</vt:lpstr>
      <vt:lpstr>PowerPoint Presentation</vt:lpstr>
      <vt:lpstr>Extending the Directory</vt:lpstr>
      <vt:lpstr>Insertion of C5 (=110 101)</vt:lpstr>
      <vt:lpstr>Insertion of C5 (=110 101)</vt:lpstr>
      <vt:lpstr>Insertion of C1 (=110 001)</vt:lpstr>
      <vt:lpstr>Advantages for Dynamic Hashing Using Directories</vt:lpstr>
      <vt:lpstr>Directoryless Dynamic Hashing (1)</vt:lpstr>
      <vt:lpstr>Directoryless Dynamic Hashing (2)</vt:lpstr>
    </vt:vector>
  </TitlesOfParts>
  <Company>SONA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dc:creator>JESSY</dc:creator>
  <cp:lastModifiedBy>Microsoft Office User</cp:lastModifiedBy>
  <cp:revision>219</cp:revision>
  <cp:lastPrinted>1999-05-06T02:23:02Z</cp:lastPrinted>
  <dcterms:created xsi:type="dcterms:W3CDTF">1998-08-05T06:12:02Z</dcterms:created>
  <dcterms:modified xsi:type="dcterms:W3CDTF">2019-12-17T08:23:37Z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D:\temp</vt:lpwstr>
  </property>
  <property fmtid="{D5CDD505-2E9C-101B-9397-08002B2CF9AE}" pid="22" name="EncodingType">
    <vt:i4>5</vt:i4>
  </property>
</Properties>
</file>